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7" r:id="rId2"/>
    <p:sldId id="324" r:id="rId3"/>
    <p:sldId id="325" r:id="rId4"/>
    <p:sldId id="300" r:id="rId5"/>
    <p:sldId id="259" r:id="rId6"/>
    <p:sldId id="290" r:id="rId7"/>
    <p:sldId id="291" r:id="rId8"/>
    <p:sldId id="292" r:id="rId9"/>
    <p:sldId id="299" r:id="rId10"/>
    <p:sldId id="301" r:id="rId11"/>
    <p:sldId id="303" r:id="rId12"/>
    <p:sldId id="305" r:id="rId13"/>
    <p:sldId id="306" r:id="rId14"/>
    <p:sldId id="308" r:id="rId15"/>
    <p:sldId id="309" r:id="rId16"/>
    <p:sldId id="307" r:id="rId17"/>
    <p:sldId id="310" r:id="rId18"/>
    <p:sldId id="311" r:id="rId19"/>
    <p:sldId id="312" r:id="rId20"/>
    <p:sldId id="313" r:id="rId21"/>
    <p:sldId id="304" r:id="rId22"/>
    <p:sldId id="317" r:id="rId23"/>
    <p:sldId id="314" r:id="rId24"/>
    <p:sldId id="318" r:id="rId25"/>
    <p:sldId id="315" r:id="rId26"/>
    <p:sldId id="319" r:id="rId27"/>
    <p:sldId id="316" r:id="rId28"/>
    <p:sldId id="320" r:id="rId29"/>
    <p:sldId id="321" r:id="rId30"/>
    <p:sldId id="322" r:id="rId31"/>
    <p:sldId id="323" r:id="rId32"/>
    <p:sldId id="298" r:id="rId33"/>
    <p:sldId id="278" r:id="rId34"/>
    <p:sldId id="297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jas, Maria" initials="RM" lastIdx="1" clrIdx="0">
    <p:extLst>
      <p:ext uri="{19B8F6BF-5375-455C-9EA6-DF929625EA0E}">
        <p15:presenceInfo xmlns:p15="http://schemas.microsoft.com/office/powerpoint/2012/main" userId="S-1-5-21-3676313182-2055043702-2189418671-2060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F8EC"/>
    <a:srgbClr val="F5F5DC"/>
    <a:srgbClr val="00AB00"/>
    <a:srgbClr val="0A714D"/>
    <a:srgbClr val="059033"/>
    <a:srgbClr val="00883F"/>
    <a:srgbClr val="027028"/>
    <a:srgbClr val="008A3E"/>
    <a:srgbClr val="46E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88507" autoAdjust="0"/>
  </p:normalViewPr>
  <p:slideViewPr>
    <p:cSldViewPr snapToGrid="0">
      <p:cViewPr varScale="1">
        <p:scale>
          <a:sx n="70" d="100"/>
          <a:sy n="70" d="100"/>
        </p:scale>
        <p:origin x="77" y="389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36657-1564-4208-9CFC-4DEDE902DA18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524DB8-DE3A-47E3-B160-7419DC1EE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13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Home Menu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0825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13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you hover over </a:t>
            </a:r>
            <a:r>
              <a:rPr lang="en-US" baseline="0" dirty="0" smtClean="0"/>
              <a:t>“Graduate Students Mentored” it changes font color and background and it shows submenu:</a:t>
            </a:r>
          </a:p>
          <a:p>
            <a:r>
              <a:rPr lang="en-US" baseline="0" dirty="0" smtClean="0"/>
              <a:t>	- Doctors of Philosophy</a:t>
            </a:r>
          </a:p>
          <a:p>
            <a:r>
              <a:rPr lang="en-US" baseline="0" dirty="0" smtClean="0"/>
              <a:t>	- Masters of Science / Arts in Science</a:t>
            </a:r>
          </a:p>
          <a:p>
            <a:r>
              <a:rPr lang="en-US" baseline="0" dirty="0" smtClean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8014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you hover over </a:t>
            </a:r>
            <a:r>
              <a:rPr lang="en-US" baseline="0" dirty="0" smtClean="0"/>
              <a:t>“Doctors of Philosophy” it changes font color and background, when clicked on it, it takes you to Doctors of Philosophy website:</a:t>
            </a:r>
          </a:p>
          <a:p>
            <a:r>
              <a:rPr lang="en-US" baseline="0" dirty="0" smtClean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8095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8109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you hover over </a:t>
            </a:r>
            <a:r>
              <a:rPr lang="en-US" baseline="0" dirty="0" smtClean="0"/>
              <a:t>“Masters of Science / Arts in Science” it changes font color and background, when clicked on it, it takes you to Masters of Science / Arts in Science website</a:t>
            </a:r>
          </a:p>
          <a:p>
            <a:r>
              <a:rPr lang="en-US" baseline="0" dirty="0" smtClean="0"/>
              <a:t>	</a:t>
            </a:r>
          </a:p>
          <a:p>
            <a:r>
              <a:rPr lang="en-US" baseline="0" dirty="0" smtClean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0773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0998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When you hover over </a:t>
            </a:r>
            <a:r>
              <a:rPr lang="en-US" baseline="0" dirty="0" smtClean="0"/>
              <a:t>“Post-Doctoral Fellows” it changes font color and background, when clicked on it, it takes you to Post-Doctoral Fellows website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5256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8990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you hover over “Teaching &amp; Research” it shows</a:t>
            </a:r>
            <a:r>
              <a:rPr lang="en-US" baseline="0" dirty="0" smtClean="0"/>
              <a:t> the submenu: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“Faculty Appointments” (click here and takes you to “Faculty Appointments” website)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“Teaching &amp; Mentoring” (Hover over and shows submenu: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	- Classroom Instruction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	- Graduate Students Mentored)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“Grants &amp; Extramural Research Activities”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“Plenary Lectures, Symposia &amp; Seminars”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“Honors”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“Reviewing”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658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01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Home Menu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8499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you hover over “Teaching &amp; Research” it shows</a:t>
            </a:r>
            <a:r>
              <a:rPr lang="en-US" baseline="0" dirty="0" smtClean="0"/>
              <a:t> the submenu: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“Faculty Appointments” (click here and takes you to “Faculty Appointments” website)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“Teaching &amp; Mentoring” (Hover over and shows submenu: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	- Classroom Instruction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	- Graduate Students Mentored)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“Grants &amp; Extramural Research Activities”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“Plenary Lectures, Symposia &amp; Seminars”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“Honors”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“Reviewing”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5913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157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you hover over “Teaching &amp; Research” it shows</a:t>
            </a:r>
            <a:r>
              <a:rPr lang="en-US" baseline="0" dirty="0" smtClean="0"/>
              <a:t> the submenu: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“Faculty Appointments” (click here and takes you to “Faculty Appointments” website)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“Teaching &amp; Mentoring” (Hover over and shows submenu: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	- Classroom Instruction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	- Graduate Students Mentored)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“Grants &amp; Extramural Research Activities”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“Plenary Lectures, Symposia &amp; Seminars”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“Honors”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“Reviewing”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821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1442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you hover over “Teaching &amp; Research” it shows</a:t>
            </a:r>
            <a:r>
              <a:rPr lang="en-US" baseline="0" dirty="0" smtClean="0"/>
              <a:t> the submenu: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“Faculty Appointments” (click here and takes you to “Faculty Appointments” website)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“Teaching &amp; Mentoring” (Hover over and shows submenu: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	- Classroom Instruction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	- Graduate Students Mentored)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“Grants &amp; Extramural Research Activities”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“Plenary Lectures, Symposia &amp; Seminars”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“Honors”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“Reviewing”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178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61520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you hover over “Teaching &amp; Research” it shows</a:t>
            </a:r>
            <a:r>
              <a:rPr lang="en-US" baseline="0" dirty="0" smtClean="0"/>
              <a:t> the submenu: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“Faculty Appointments” (click here and takes you to “Faculty Appointments” website)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“Teaching &amp; Mentoring” (Hover over and shows submenu: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	- Classroom Instruction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	- Graduate Students Mentored)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“Grants &amp; Extramural Research Activities”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“Plenary Lectures, Symposia &amp; Seminars”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“Honors”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“Reviewing”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6107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78658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you hover over “Teaching &amp; Research” it shows</a:t>
            </a:r>
            <a:r>
              <a:rPr lang="en-US" baseline="0" dirty="0" smtClean="0"/>
              <a:t> the submenu: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“Faculty Appointments” (click here and takes you to “Faculty Appointments” website)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“Teaching &amp; Mentoring” (Hover over and shows submenu: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	- Classroom Instruction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	- Graduate Students Mentored)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“Grants &amp; Extramural Research Activities”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“Plenary Lectures, Symposia &amp; Seminars”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“Honors”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“Reviewing”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17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Home Menu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9573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you hover over “About Me” it shows</a:t>
            </a:r>
            <a:r>
              <a:rPr lang="en-US" baseline="0" dirty="0" smtClean="0"/>
              <a:t> the submenu: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“At a Glance”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“Contact”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“Personal Information”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“Education”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5714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Right side Menu</a:t>
            </a:r>
            <a:r>
              <a:rPr lang="en-US" baseline="0" dirty="0" smtClean="0"/>
              <a:t> takes you to either “Contact”, “Personal Info”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37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you hover over </a:t>
            </a:r>
            <a:r>
              <a:rPr lang="en-US" baseline="0" dirty="0" smtClean="0"/>
              <a:t>“Faculty Appointments” it changes font color and background, click here and takes you to “Faculty Appointments” website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095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7558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you hover over </a:t>
            </a:r>
            <a:r>
              <a:rPr lang="en-US" baseline="0" dirty="0" smtClean="0"/>
              <a:t>“Teaching &amp; Mentoring” it shows submenu: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- Classroom Instruction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- Graduate Students Mentored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	- Post-Doctoral Fellows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74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you hover over </a:t>
            </a:r>
            <a:r>
              <a:rPr lang="en-US" baseline="0" dirty="0" smtClean="0"/>
              <a:t>“Classroom Instruction” it changes font color and background and when click on it, it takes you to Classroom Instruction website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24DB8-DE3A-47E3-B160-7419DC1EE9D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32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B786-4CEC-4FD7-8008-D4575EBF73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8-C92D-4F1A-8C0F-B9B8369FCD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12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B786-4CEC-4FD7-8008-D4575EBF73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8-C92D-4F1A-8C0F-B9B8369FCD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378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B786-4CEC-4FD7-8008-D4575EBF73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8-C92D-4F1A-8C0F-B9B8369FCD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626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B786-4CEC-4FD7-8008-D4575EBF73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8-C92D-4F1A-8C0F-B9B8369FCD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080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B786-4CEC-4FD7-8008-D4575EBF73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8-C92D-4F1A-8C0F-B9B8369FCD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978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B786-4CEC-4FD7-8008-D4575EBF73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8-C92D-4F1A-8C0F-B9B8369FCD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011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B786-4CEC-4FD7-8008-D4575EBF73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8-C92D-4F1A-8C0F-B9B8369FCD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147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B786-4CEC-4FD7-8008-D4575EBF73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8-C92D-4F1A-8C0F-B9B8369FCD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46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B786-4CEC-4FD7-8008-D4575EBF73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8-C92D-4F1A-8C0F-B9B8369FCD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819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B786-4CEC-4FD7-8008-D4575EBF73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8-C92D-4F1A-8C0F-B9B8369FCD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657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B786-4CEC-4FD7-8008-D4575EBF73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8-C92D-4F1A-8C0F-B9B8369FCD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488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bg1"/>
            </a:gs>
            <a:gs pos="65000">
              <a:srgbClr val="00883F"/>
            </a:gs>
            <a:gs pos="35000">
              <a:srgbClr val="00883F"/>
            </a:gs>
            <a:gs pos="80000">
              <a:srgbClr val="00AB00"/>
            </a:gs>
            <a:gs pos="20000">
              <a:srgbClr val="00AB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5B786-4CEC-4FD7-8008-D4575EBF73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4FB28-C92D-4F1A-8C0F-B9B8369FCD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998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">
              <a:srgbClr val="059033"/>
            </a:gs>
            <a:gs pos="65000">
              <a:srgbClr val="0A714D"/>
            </a:gs>
            <a:gs pos="35000">
              <a:srgbClr val="0A714D"/>
            </a:gs>
            <a:gs pos="95000">
              <a:srgbClr val="0A714D"/>
            </a:gs>
            <a:gs pos="80000">
              <a:srgbClr val="00883F"/>
            </a:gs>
            <a:gs pos="20000">
              <a:srgbClr val="00883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5942" y="2810238"/>
            <a:ext cx="12583885" cy="1237524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478971" y="2853613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424543" y="4018387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68168" y="3075057"/>
            <a:ext cx="163828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</a:t>
            </a:r>
          </a:p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&amp; Research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61818" y="3228945"/>
            <a:ext cx="172697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Publications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0315052" y="201680"/>
            <a:ext cx="1701133" cy="28150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25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search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6206" y="190827"/>
            <a:ext cx="303211" cy="30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468503" y="6594478"/>
            <a:ext cx="3254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Questions / Comments?  Contact our Webmaster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394543" y="188544"/>
            <a:ext cx="1360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 “Burggren Lab”</a:t>
            </a:r>
            <a:endParaRPr lang="en-US" sz="1400" b="1" dirty="0"/>
          </a:p>
        </p:txBody>
      </p:sp>
      <p:pic>
        <p:nvPicPr>
          <p:cNvPr id="1028" name="Picture 4" descr="Image result for back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90" y="191556"/>
            <a:ext cx="301752" cy="30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0347711" y="188544"/>
            <a:ext cx="680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85000"/>
                  </a:schemeClr>
                </a:solidFill>
              </a:rPr>
              <a:t>Search</a:t>
            </a:r>
            <a:endParaRPr lang="en-US" sz="1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427" y="2286000"/>
            <a:ext cx="2286000" cy="2286000"/>
          </a:xfrm>
          <a:prstGeom prst="ellipse">
            <a:avLst/>
          </a:prstGeom>
          <a:gradFill flip="none" rotWithShape="1">
            <a:gsLst>
              <a:gs pos="61000">
                <a:srgbClr val="0A714D"/>
              </a:gs>
              <a:gs pos="100000">
                <a:srgbClr val="0A714D"/>
              </a:gs>
              <a:gs pos="0">
                <a:srgbClr val="00AB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1370" y="4168532"/>
            <a:ext cx="1402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Curriculum Vitae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622566" y="2702674"/>
            <a:ext cx="1059722" cy="14526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0" name="TextBox 29"/>
          <p:cNvSpPr txBox="1"/>
          <p:nvPr/>
        </p:nvSpPr>
        <p:spPr>
          <a:xfrm>
            <a:off x="428864" y="2396545"/>
            <a:ext cx="1447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Warren Burggren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88589" y="3228945"/>
            <a:ext cx="206800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43125" y="3228945"/>
            <a:ext cx="154887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Consulting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545798" y="3228945"/>
            <a:ext cx="14721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3494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Rectangle 186"/>
          <p:cNvSpPr/>
          <p:nvPr/>
        </p:nvSpPr>
        <p:spPr>
          <a:xfrm>
            <a:off x="1" y="810592"/>
            <a:ext cx="12192000" cy="866267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 rot="16200000">
            <a:off x="-2696927" y="2815931"/>
            <a:ext cx="6864559" cy="1232698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9" name="Straight Connector 178"/>
          <p:cNvCxnSpPr/>
          <p:nvPr/>
        </p:nvCxnSpPr>
        <p:spPr>
          <a:xfrm flipV="1">
            <a:off x="1308407" y="-228600"/>
            <a:ext cx="2245" cy="731520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rot="16200000">
            <a:off x="-3498322" y="3429000"/>
            <a:ext cx="73152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167906" y="2215600"/>
            <a:ext cx="1134893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</a:t>
            </a:r>
          </a:p>
          <a:p>
            <a:pPr algn="ctr"/>
            <a:r>
              <a:rPr lang="en-US" sz="11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Appointments</a:t>
            </a:r>
            <a:endParaRPr lang="en-US" sz="11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168884" y="2810882"/>
            <a:ext cx="11329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165059" y="3436942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96230" y="6602949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Questions / Comments?  Contact our Webmaster</a:t>
            </a:r>
            <a:endParaRPr lang="en-US" sz="1100" dirty="0"/>
          </a:p>
        </p:txBody>
      </p:sp>
      <p:cxnSp>
        <p:nvCxnSpPr>
          <p:cNvPr id="119" name="Straight Connector 118"/>
          <p:cNvCxnSpPr/>
          <p:nvPr/>
        </p:nvCxnSpPr>
        <p:spPr>
          <a:xfrm>
            <a:off x="-653111" y="855557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-653111" y="1624293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/>
          <p:cNvGrpSpPr/>
          <p:nvPr/>
        </p:nvGrpSpPr>
        <p:grpSpPr>
          <a:xfrm>
            <a:off x="177390" y="188544"/>
            <a:ext cx="11842027" cy="307777"/>
            <a:chOff x="177390" y="188544"/>
            <a:chExt cx="11842027" cy="307777"/>
          </a:xfrm>
        </p:grpSpPr>
        <p:sp>
          <p:nvSpPr>
            <p:cNvPr id="145" name="Rounded Rectangle 144"/>
            <p:cNvSpPr/>
            <p:nvPr/>
          </p:nvSpPr>
          <p:spPr>
            <a:xfrm>
              <a:off x="10315052" y="201680"/>
              <a:ext cx="1701133" cy="281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6" name="Picture 2" descr="Image result for search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16206" y="190827"/>
              <a:ext cx="303211" cy="303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7" name="TextBox 146"/>
            <p:cNvSpPr txBox="1"/>
            <p:nvPr/>
          </p:nvSpPr>
          <p:spPr>
            <a:xfrm>
              <a:off x="427924" y="188544"/>
              <a:ext cx="7056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 HOME</a:t>
              </a:r>
              <a:endParaRPr lang="en-US" sz="1400" b="1" dirty="0"/>
            </a:p>
          </p:txBody>
        </p:sp>
        <p:pic>
          <p:nvPicPr>
            <p:cNvPr id="148" name="Picture 4" descr="Image result for back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390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9" name="TextBox 148"/>
            <p:cNvSpPr txBox="1"/>
            <p:nvPr/>
          </p:nvSpPr>
          <p:spPr>
            <a:xfrm>
              <a:off x="10347711" y="188544"/>
              <a:ext cx="6806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Search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23297" y="531670"/>
            <a:ext cx="1424111" cy="1424110"/>
            <a:chOff x="23297" y="531670"/>
            <a:chExt cx="1424111" cy="1424110"/>
          </a:xfrm>
        </p:grpSpPr>
        <p:grpSp>
          <p:nvGrpSpPr>
            <p:cNvPr id="153" name="Group 152"/>
            <p:cNvGrpSpPr>
              <a:grpSpLocks noChangeAspect="1"/>
            </p:cNvGrpSpPr>
            <p:nvPr/>
          </p:nvGrpSpPr>
          <p:grpSpPr>
            <a:xfrm>
              <a:off x="23297" y="531670"/>
              <a:ext cx="1424111" cy="1424110"/>
              <a:chOff x="5000817" y="54430"/>
              <a:chExt cx="1600200" cy="1600200"/>
            </a:xfrm>
          </p:grpSpPr>
          <p:sp>
            <p:nvSpPr>
              <p:cNvPr id="155" name="Oval 154"/>
              <p:cNvSpPr/>
              <p:nvPr/>
            </p:nvSpPr>
            <p:spPr>
              <a:xfrm>
                <a:off x="5000817" y="54430"/>
                <a:ext cx="1600200" cy="1600200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tx1"/>
                  </a:gs>
                  <a:gs pos="0">
                    <a:srgbClr val="00AB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56" name="TextBox 66"/>
              <p:cNvSpPr txBox="1">
                <a:spLocks noChangeArrowheads="1"/>
              </p:cNvSpPr>
              <p:nvPr/>
            </p:nvSpPr>
            <p:spPr bwMode="auto">
              <a:xfrm>
                <a:off x="5121013" y="525990"/>
                <a:ext cx="1359806" cy="657082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haroni" panose="02010803020104030203" pitchFamily="2" charset="-79"/>
                    <a:cs typeface="Aharoni" panose="02010803020104030203" pitchFamily="2" charset="-79"/>
                  </a:rPr>
                  <a:t>WB</a:t>
                </a:r>
                <a:endParaRPr lang="en-US" altLang="en-US" sz="3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endParaRP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5141389" y="1189264"/>
                <a:ext cx="1277421" cy="293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i="1" dirty="0" smtClean="0">
                    <a:solidFill>
                      <a:schemeClr val="bg1"/>
                    </a:solidFill>
                  </a:rPr>
                  <a:t>Curriculum Vitae</a:t>
                </a:r>
              </a:p>
            </p:txBody>
          </p:sp>
        </p:grpSp>
        <p:pic>
          <p:nvPicPr>
            <p:cNvPr id="154" name="Picture 15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229"/>
            <a:stretch/>
          </p:blipFill>
          <p:spPr>
            <a:xfrm>
              <a:off x="417783" y="682402"/>
              <a:ext cx="623728" cy="854998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grpSp>
        <p:nvGrpSpPr>
          <p:cNvPr id="2" name="Group 1"/>
          <p:cNvGrpSpPr/>
          <p:nvPr/>
        </p:nvGrpSpPr>
        <p:grpSpPr>
          <a:xfrm>
            <a:off x="1865073" y="2177922"/>
            <a:ext cx="10062002" cy="4114528"/>
            <a:chOff x="1865073" y="2177922"/>
            <a:chExt cx="10062002" cy="4114528"/>
          </a:xfrm>
        </p:grpSpPr>
        <p:sp>
          <p:nvSpPr>
            <p:cNvPr id="121" name="Rectangle 120"/>
            <p:cNvSpPr/>
            <p:nvPr/>
          </p:nvSpPr>
          <p:spPr>
            <a:xfrm>
              <a:off x="6994616" y="2177922"/>
              <a:ext cx="4932459" cy="4114528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1865073" y="2177922"/>
              <a:ext cx="4928616" cy="4114528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8" name="TextBox 187"/>
          <p:cNvSpPr txBox="1"/>
          <p:nvPr/>
        </p:nvSpPr>
        <p:spPr>
          <a:xfrm>
            <a:off x="1953304" y="1012893"/>
            <a:ext cx="32282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Research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73" name="TextBox 66"/>
          <p:cNvSpPr txBox="1">
            <a:spLocks noChangeArrowheads="1"/>
          </p:cNvSpPr>
          <p:nvPr/>
        </p:nvSpPr>
        <p:spPr bwMode="auto">
          <a:xfrm>
            <a:off x="6265364" y="1012893"/>
            <a:ext cx="59266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 Appointments	 (</a:t>
            </a:r>
            <a:r>
              <a:rPr lang="en-US" altLang="en-US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1970 – Present</a:t>
            </a:r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)</a:t>
            </a:r>
            <a:endParaRPr lang="en-US" altLang="en-US" sz="2400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8980786" y="5911544"/>
            <a:ext cx="248159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University of Calgary</a:t>
            </a:r>
          </a:p>
        </p:txBody>
      </p:sp>
      <p:grpSp>
        <p:nvGrpSpPr>
          <p:cNvPr id="76" name="Group 75"/>
          <p:cNvGrpSpPr/>
          <p:nvPr/>
        </p:nvGrpSpPr>
        <p:grpSpPr>
          <a:xfrm>
            <a:off x="6800216" y="5790502"/>
            <a:ext cx="1803870" cy="488304"/>
            <a:chOff x="4852406" y="3681343"/>
            <a:chExt cx="1803870" cy="488304"/>
          </a:xfrm>
        </p:grpSpPr>
        <p:sp>
          <p:nvSpPr>
            <p:cNvPr id="207" name="Rectangle 206"/>
            <p:cNvSpPr/>
            <p:nvPr/>
          </p:nvSpPr>
          <p:spPr>
            <a:xfrm>
              <a:off x="5454787" y="3681343"/>
              <a:ext cx="1201488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4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1970 – 1973</a:t>
              </a:r>
              <a:endParaRPr lang="en-US" sz="14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4852406" y="3892648"/>
              <a:ext cx="1803870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Research Assistant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cxnSp>
        <p:nvCxnSpPr>
          <p:cNvPr id="77" name="Straight Connector 76"/>
          <p:cNvCxnSpPr/>
          <p:nvPr/>
        </p:nvCxnSpPr>
        <p:spPr>
          <a:xfrm>
            <a:off x="8751411" y="2179787"/>
            <a:ext cx="0" cy="411480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8980786" y="5026975"/>
            <a:ext cx="3352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V</a:t>
            </a:r>
            <a:r>
              <a:rPr lang="en-US" sz="12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ertebrate and invertebrate physiology, invertebrate taxonomy, vertebrate and invertebrate morphology, </a:t>
            </a:r>
          </a:p>
          <a:p>
            <a:r>
              <a:rPr lang="en-US" sz="12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University of East Anglia</a:t>
            </a:r>
          </a:p>
        </p:txBody>
      </p:sp>
      <p:grpSp>
        <p:nvGrpSpPr>
          <p:cNvPr id="79" name="Group 78"/>
          <p:cNvGrpSpPr/>
          <p:nvPr/>
        </p:nvGrpSpPr>
        <p:grpSpPr>
          <a:xfrm>
            <a:off x="6979394" y="5090599"/>
            <a:ext cx="1624691" cy="488304"/>
            <a:chOff x="5031584" y="3681343"/>
            <a:chExt cx="1624691" cy="488304"/>
          </a:xfrm>
        </p:grpSpPr>
        <p:sp>
          <p:nvSpPr>
            <p:cNvPr id="205" name="Rectangle 204"/>
            <p:cNvSpPr/>
            <p:nvPr/>
          </p:nvSpPr>
          <p:spPr>
            <a:xfrm>
              <a:off x="5454787" y="3681343"/>
              <a:ext cx="1201488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4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1973 – 1976 </a:t>
              </a:r>
              <a:endParaRPr lang="en-US" sz="14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5031584" y="3892648"/>
              <a:ext cx="1624691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Demonstrator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sp>
        <p:nvSpPr>
          <p:cNvPr id="80" name="Rectangle 79"/>
          <p:cNvSpPr/>
          <p:nvPr/>
        </p:nvSpPr>
        <p:spPr>
          <a:xfrm>
            <a:off x="8980786" y="4295021"/>
            <a:ext cx="33551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Cardiovascular and Respiratory Physiology University of East Anglia</a:t>
            </a:r>
          </a:p>
          <a:p>
            <a:r>
              <a:rPr lang="en-US" sz="1200" dirty="0">
                <a:latin typeface="Leelawadee" panose="020B0502040204020203" pitchFamily="34" charset="-34"/>
                <a:cs typeface="Leelawadee" panose="020B0502040204020203" pitchFamily="34" charset="-34"/>
              </a:rPr>
              <a:t>S</a:t>
            </a:r>
            <a:r>
              <a:rPr lang="en-US" sz="12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upervised by Dr. G. Shelton</a:t>
            </a:r>
          </a:p>
        </p:txBody>
      </p:sp>
      <p:grpSp>
        <p:nvGrpSpPr>
          <p:cNvPr id="81" name="Group 80"/>
          <p:cNvGrpSpPr/>
          <p:nvPr/>
        </p:nvGrpSpPr>
        <p:grpSpPr>
          <a:xfrm>
            <a:off x="6951106" y="4358645"/>
            <a:ext cx="1652979" cy="488304"/>
            <a:chOff x="5003296" y="3681343"/>
            <a:chExt cx="1652979" cy="488304"/>
          </a:xfrm>
        </p:grpSpPr>
        <p:sp>
          <p:nvSpPr>
            <p:cNvPr id="203" name="Rectangle 202"/>
            <p:cNvSpPr/>
            <p:nvPr/>
          </p:nvSpPr>
          <p:spPr>
            <a:xfrm>
              <a:off x="5454787" y="3681343"/>
              <a:ext cx="1201488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4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1973 – 1976 </a:t>
              </a:r>
              <a:endParaRPr lang="en-US" sz="14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5003296" y="3892648"/>
              <a:ext cx="1652979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Ph.D.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6979394" y="3692572"/>
            <a:ext cx="1624691" cy="488304"/>
            <a:chOff x="5031584" y="3681343"/>
            <a:chExt cx="1624691" cy="488304"/>
          </a:xfrm>
        </p:grpSpPr>
        <p:sp>
          <p:nvSpPr>
            <p:cNvPr id="201" name="Rectangle 200"/>
            <p:cNvSpPr/>
            <p:nvPr/>
          </p:nvSpPr>
          <p:spPr>
            <a:xfrm>
              <a:off x="5454787" y="3681343"/>
              <a:ext cx="1201488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4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1976</a:t>
              </a:r>
              <a:endParaRPr lang="en-US" sz="14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5031584" y="3892648"/>
              <a:ext cx="1624691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Visiting Lecturer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sp>
        <p:nvSpPr>
          <p:cNvPr id="83" name="Rectangle 82"/>
          <p:cNvSpPr/>
          <p:nvPr/>
        </p:nvSpPr>
        <p:spPr>
          <a:xfrm>
            <a:off x="8980786" y="3721281"/>
            <a:ext cx="24815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University of Aarhus</a:t>
            </a:r>
          </a:p>
          <a:p>
            <a:r>
              <a:rPr lang="en-US" sz="12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Denmark</a:t>
            </a:r>
          </a:p>
        </p:txBody>
      </p:sp>
      <p:sp>
        <p:nvSpPr>
          <p:cNvPr id="84" name="Oval 83"/>
          <p:cNvSpPr/>
          <p:nvPr/>
        </p:nvSpPr>
        <p:spPr>
          <a:xfrm>
            <a:off x="8696547" y="3897249"/>
            <a:ext cx="109728" cy="10972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5" name="Oval 84"/>
          <p:cNvSpPr/>
          <p:nvPr/>
        </p:nvSpPr>
        <p:spPr>
          <a:xfrm>
            <a:off x="8696547" y="4563322"/>
            <a:ext cx="109728" cy="10972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6" name="Oval 85"/>
          <p:cNvSpPr/>
          <p:nvPr/>
        </p:nvSpPr>
        <p:spPr>
          <a:xfrm>
            <a:off x="8696547" y="5295276"/>
            <a:ext cx="109728" cy="10972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7" name="Oval 86"/>
          <p:cNvSpPr/>
          <p:nvPr/>
        </p:nvSpPr>
        <p:spPr>
          <a:xfrm>
            <a:off x="8696547" y="5995179"/>
            <a:ext cx="109728" cy="10972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88" name="Group 87"/>
          <p:cNvGrpSpPr/>
          <p:nvPr/>
        </p:nvGrpSpPr>
        <p:grpSpPr>
          <a:xfrm>
            <a:off x="6979394" y="2183023"/>
            <a:ext cx="1624691" cy="672970"/>
            <a:chOff x="5031584" y="3681343"/>
            <a:chExt cx="1624691" cy="672970"/>
          </a:xfrm>
        </p:grpSpPr>
        <p:sp>
          <p:nvSpPr>
            <p:cNvPr id="199" name="Rectangle 198"/>
            <p:cNvSpPr/>
            <p:nvPr/>
          </p:nvSpPr>
          <p:spPr>
            <a:xfrm>
              <a:off x="5454787" y="3681343"/>
              <a:ext cx="1201488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4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1976 – 1978</a:t>
              </a:r>
              <a:endParaRPr lang="en-US" sz="14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5031584" y="3892648"/>
              <a:ext cx="162469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Killam </a:t>
              </a:r>
              <a:endParaRPr lang="en-US" sz="1200" b="1" dirty="0" smtClean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Postdoctoral </a:t>
              </a:r>
              <a:r>
                <a: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Fellow</a:t>
              </a:r>
            </a:p>
          </p:txBody>
        </p:sp>
      </p:grpSp>
      <p:sp>
        <p:nvSpPr>
          <p:cNvPr id="99" name="Oval 98"/>
          <p:cNvSpPr/>
          <p:nvPr/>
        </p:nvSpPr>
        <p:spPr>
          <a:xfrm>
            <a:off x="8696547" y="2464644"/>
            <a:ext cx="109728" cy="10972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100" name="Group 99"/>
          <p:cNvGrpSpPr/>
          <p:nvPr/>
        </p:nvGrpSpPr>
        <p:grpSpPr>
          <a:xfrm>
            <a:off x="6598512" y="2955300"/>
            <a:ext cx="2005573" cy="672970"/>
            <a:chOff x="4650702" y="3681343"/>
            <a:chExt cx="2005573" cy="672970"/>
          </a:xfrm>
        </p:grpSpPr>
        <p:sp>
          <p:nvSpPr>
            <p:cNvPr id="191" name="Rectangle 190"/>
            <p:cNvSpPr/>
            <p:nvPr/>
          </p:nvSpPr>
          <p:spPr>
            <a:xfrm>
              <a:off x="5454787" y="3681343"/>
              <a:ext cx="1201488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4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1976 – 1978 </a:t>
              </a:r>
              <a:endParaRPr lang="en-US" sz="14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4650702" y="3892648"/>
              <a:ext cx="200557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 </a:t>
              </a:r>
              <a:r>
                <a:rPr lang="en-US" sz="1200" b="1" dirty="0" err="1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N.R.C</a:t>
              </a:r>
              <a:r>
                <a: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. </a:t>
              </a:r>
              <a:endParaRPr lang="en-US" sz="1200" b="1" dirty="0" smtClean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Postdoctoral </a:t>
              </a:r>
              <a:r>
                <a: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Fellow</a:t>
              </a:r>
            </a:p>
          </p:txBody>
        </p:sp>
      </p:grpSp>
      <p:sp>
        <p:nvSpPr>
          <p:cNvPr id="101" name="Rectangle 100"/>
          <p:cNvSpPr/>
          <p:nvPr/>
        </p:nvSpPr>
        <p:spPr>
          <a:xfrm>
            <a:off x="8980786" y="3184063"/>
            <a:ext cx="248159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University of British Columbia</a:t>
            </a:r>
          </a:p>
        </p:txBody>
      </p:sp>
      <p:sp>
        <p:nvSpPr>
          <p:cNvPr id="102" name="Oval 101"/>
          <p:cNvSpPr/>
          <p:nvPr/>
        </p:nvSpPr>
        <p:spPr>
          <a:xfrm>
            <a:off x="8696547" y="3267698"/>
            <a:ext cx="109728" cy="10972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8980786" y="2381009"/>
            <a:ext cx="248159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University of British Columbia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062426" y="2179787"/>
            <a:ext cx="4727736" cy="4114800"/>
            <a:chOff x="1137141" y="2179787"/>
            <a:chExt cx="4727736" cy="4114800"/>
          </a:xfrm>
        </p:grpSpPr>
        <p:cxnSp>
          <p:nvCxnSpPr>
            <p:cNvPr id="89" name="Straight Connector 88"/>
            <p:cNvCxnSpPr/>
            <p:nvPr/>
          </p:nvCxnSpPr>
          <p:spPr>
            <a:xfrm>
              <a:off x="2937446" y="2179787"/>
              <a:ext cx="0" cy="411480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Rectangle 89"/>
            <p:cNvSpPr/>
            <p:nvPr/>
          </p:nvSpPr>
          <p:spPr>
            <a:xfrm>
              <a:off x="3166821" y="5808707"/>
              <a:ext cx="248159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Zoology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of Massachusetts</a:t>
              </a:r>
            </a:p>
          </p:txBody>
        </p:sp>
        <p:grpSp>
          <p:nvGrpSpPr>
            <p:cNvPr id="91" name="Group 90"/>
            <p:cNvGrpSpPr/>
            <p:nvPr/>
          </p:nvGrpSpPr>
          <p:grpSpPr>
            <a:xfrm>
              <a:off x="1165429" y="5795387"/>
              <a:ext cx="1624691" cy="488304"/>
              <a:chOff x="5031584" y="3681343"/>
              <a:chExt cx="1624691" cy="488304"/>
            </a:xfrm>
          </p:grpSpPr>
          <p:sp>
            <p:nvSpPr>
              <p:cNvPr id="197" name="Rectangle 196"/>
              <p:cNvSpPr/>
              <p:nvPr/>
            </p:nvSpPr>
            <p:spPr>
              <a:xfrm>
                <a:off x="5454787" y="3681343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1978 – 1982 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198" name="Rectangle 197"/>
              <p:cNvSpPr/>
              <p:nvPr/>
            </p:nvSpPr>
            <p:spPr>
              <a:xfrm>
                <a:off x="5031584" y="3892648"/>
                <a:ext cx="1624691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200" b="1" dirty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Assistant Professor</a:t>
                </a:r>
              </a:p>
            </p:txBody>
          </p:sp>
        </p:grpSp>
        <p:sp>
          <p:nvSpPr>
            <p:cNvPr id="92" name="Rectangle 91"/>
            <p:cNvSpPr/>
            <p:nvPr/>
          </p:nvSpPr>
          <p:spPr>
            <a:xfrm>
              <a:off x="3166821" y="5218231"/>
              <a:ext cx="2242389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Zoology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of Massachusetts</a:t>
              </a:r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1137141" y="5204911"/>
              <a:ext cx="1652979" cy="488304"/>
              <a:chOff x="5003296" y="3681343"/>
              <a:chExt cx="1652979" cy="488304"/>
            </a:xfrm>
          </p:grpSpPr>
          <p:sp>
            <p:nvSpPr>
              <p:cNvPr id="195" name="Rectangle 194"/>
              <p:cNvSpPr/>
              <p:nvPr/>
            </p:nvSpPr>
            <p:spPr>
              <a:xfrm>
                <a:off x="5454787" y="3681343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1982 – 1987 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196" name="Rectangle 195"/>
              <p:cNvSpPr/>
              <p:nvPr/>
            </p:nvSpPr>
            <p:spPr>
              <a:xfrm>
                <a:off x="5003296" y="3892648"/>
                <a:ext cx="1652979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2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Associate Professor</a:t>
                </a:r>
                <a:endPara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grpSp>
          <p:nvGrpSpPr>
            <p:cNvPr id="94" name="Group 93"/>
            <p:cNvGrpSpPr/>
            <p:nvPr/>
          </p:nvGrpSpPr>
          <p:grpSpPr>
            <a:xfrm>
              <a:off x="1165429" y="3997744"/>
              <a:ext cx="1624691" cy="488304"/>
              <a:chOff x="5031584" y="3681343"/>
              <a:chExt cx="1624691" cy="488304"/>
            </a:xfrm>
          </p:grpSpPr>
          <p:sp>
            <p:nvSpPr>
              <p:cNvPr id="193" name="Rectangle 192"/>
              <p:cNvSpPr/>
              <p:nvPr/>
            </p:nvSpPr>
            <p:spPr>
              <a:xfrm>
                <a:off x="5454787" y="3681343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1987 – 1981 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5031584" y="3892648"/>
                <a:ext cx="1624691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2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Professor</a:t>
                </a:r>
                <a:endPara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sp>
          <p:nvSpPr>
            <p:cNvPr id="95" name="Rectangle 94"/>
            <p:cNvSpPr/>
            <p:nvPr/>
          </p:nvSpPr>
          <p:spPr>
            <a:xfrm>
              <a:off x="3166821" y="4011064"/>
              <a:ext cx="269805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Zoology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of Massachusetts</a:t>
              </a:r>
            </a:p>
          </p:txBody>
        </p:sp>
        <p:sp>
          <p:nvSpPr>
            <p:cNvPr id="96" name="Oval 95"/>
            <p:cNvSpPr/>
            <p:nvPr/>
          </p:nvSpPr>
          <p:spPr>
            <a:xfrm>
              <a:off x="2882582" y="4187032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97" name="Oval 96"/>
            <p:cNvSpPr/>
            <p:nvPr/>
          </p:nvSpPr>
          <p:spPr>
            <a:xfrm>
              <a:off x="2882582" y="5394199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98" name="Oval 97"/>
            <p:cNvSpPr/>
            <p:nvPr/>
          </p:nvSpPr>
          <p:spPr>
            <a:xfrm>
              <a:off x="2882582" y="5984675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166821" y="4633937"/>
              <a:ext cx="2242389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of Melbourne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Australia</a:t>
              </a:r>
            </a:p>
          </p:txBody>
        </p:sp>
        <p:grpSp>
          <p:nvGrpSpPr>
            <p:cNvPr id="105" name="Group 104"/>
            <p:cNvGrpSpPr/>
            <p:nvPr/>
          </p:nvGrpSpPr>
          <p:grpSpPr>
            <a:xfrm>
              <a:off x="1137141" y="4620617"/>
              <a:ext cx="1652979" cy="488304"/>
              <a:chOff x="5003296" y="3681343"/>
              <a:chExt cx="1652979" cy="488304"/>
            </a:xfrm>
          </p:grpSpPr>
          <p:sp>
            <p:nvSpPr>
              <p:cNvPr id="189" name="Rectangle 188"/>
              <p:cNvSpPr/>
              <p:nvPr/>
            </p:nvSpPr>
            <p:spPr>
              <a:xfrm>
                <a:off x="5454787" y="3681343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1985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190" name="Rectangle 189"/>
              <p:cNvSpPr/>
              <p:nvPr/>
            </p:nvSpPr>
            <p:spPr>
              <a:xfrm>
                <a:off x="5003296" y="3892648"/>
                <a:ext cx="1652979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2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Visiting Scholar</a:t>
                </a:r>
                <a:endPara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sp>
          <p:nvSpPr>
            <p:cNvPr id="106" name="Oval 105"/>
            <p:cNvSpPr/>
            <p:nvPr/>
          </p:nvSpPr>
          <p:spPr>
            <a:xfrm>
              <a:off x="2882582" y="4809905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grpSp>
          <p:nvGrpSpPr>
            <p:cNvPr id="107" name="Group 106"/>
            <p:cNvGrpSpPr/>
            <p:nvPr/>
          </p:nvGrpSpPr>
          <p:grpSpPr>
            <a:xfrm>
              <a:off x="1165429" y="3387313"/>
              <a:ext cx="1624691" cy="488304"/>
              <a:chOff x="5031584" y="3681343"/>
              <a:chExt cx="1624691" cy="488304"/>
            </a:xfrm>
          </p:grpSpPr>
          <p:sp>
            <p:nvSpPr>
              <p:cNvPr id="184" name="Rectangle 183"/>
              <p:cNvSpPr/>
              <p:nvPr/>
            </p:nvSpPr>
            <p:spPr>
              <a:xfrm>
                <a:off x="5454787" y="3681343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1990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185" name="Rectangle 184"/>
              <p:cNvSpPr/>
              <p:nvPr/>
            </p:nvSpPr>
            <p:spPr>
              <a:xfrm>
                <a:off x="5031584" y="3892648"/>
                <a:ext cx="1624691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2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Visiting Professor</a:t>
                </a:r>
                <a:endPara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sp>
          <p:nvSpPr>
            <p:cNvPr id="108" name="Rectangle 107"/>
            <p:cNvSpPr/>
            <p:nvPr/>
          </p:nvSpPr>
          <p:spPr>
            <a:xfrm>
              <a:off x="3166821" y="3400633"/>
              <a:ext cx="269805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of Sao Paulo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Brazil</a:t>
              </a:r>
            </a:p>
          </p:txBody>
        </p:sp>
        <p:sp>
          <p:nvSpPr>
            <p:cNvPr id="109" name="Oval 108"/>
            <p:cNvSpPr/>
            <p:nvPr/>
          </p:nvSpPr>
          <p:spPr>
            <a:xfrm>
              <a:off x="2882582" y="3576601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grpSp>
          <p:nvGrpSpPr>
            <p:cNvPr id="110" name="Group 109"/>
            <p:cNvGrpSpPr/>
            <p:nvPr/>
          </p:nvGrpSpPr>
          <p:grpSpPr>
            <a:xfrm>
              <a:off x="1165429" y="2802831"/>
              <a:ext cx="1624691" cy="488304"/>
              <a:chOff x="5031584" y="3681343"/>
              <a:chExt cx="1624691" cy="488304"/>
            </a:xfrm>
          </p:grpSpPr>
          <p:sp>
            <p:nvSpPr>
              <p:cNvPr id="118" name="Rectangle 117"/>
              <p:cNvSpPr/>
              <p:nvPr/>
            </p:nvSpPr>
            <p:spPr>
              <a:xfrm>
                <a:off x="5454787" y="3681343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1992 – 1998 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5031584" y="3892648"/>
                <a:ext cx="1624691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2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Professor</a:t>
                </a:r>
                <a:endPara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sp>
          <p:nvSpPr>
            <p:cNvPr id="111" name="Rectangle 110"/>
            <p:cNvSpPr/>
            <p:nvPr/>
          </p:nvSpPr>
          <p:spPr>
            <a:xfrm>
              <a:off x="3166821" y="2816151"/>
              <a:ext cx="269805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Biological Sciences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of Nevada, Las Vegas</a:t>
              </a:r>
            </a:p>
          </p:txBody>
        </p:sp>
        <p:sp>
          <p:nvSpPr>
            <p:cNvPr id="112" name="Oval 111"/>
            <p:cNvSpPr/>
            <p:nvPr/>
          </p:nvSpPr>
          <p:spPr>
            <a:xfrm>
              <a:off x="2882582" y="2992119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grpSp>
          <p:nvGrpSpPr>
            <p:cNvPr id="113" name="Group 112"/>
            <p:cNvGrpSpPr/>
            <p:nvPr/>
          </p:nvGrpSpPr>
          <p:grpSpPr>
            <a:xfrm>
              <a:off x="1146620" y="2192307"/>
              <a:ext cx="1624691" cy="488304"/>
              <a:chOff x="5031584" y="3681343"/>
              <a:chExt cx="1624691" cy="488304"/>
            </a:xfrm>
          </p:grpSpPr>
          <p:sp>
            <p:nvSpPr>
              <p:cNvPr id="116" name="Rectangle 115"/>
              <p:cNvSpPr/>
              <p:nvPr/>
            </p:nvSpPr>
            <p:spPr>
              <a:xfrm>
                <a:off x="5197363" y="3681343"/>
                <a:ext cx="1458912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1998 – present 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5031584" y="3892648"/>
                <a:ext cx="1624691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2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Professor</a:t>
                </a:r>
                <a:endPara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sp>
          <p:nvSpPr>
            <p:cNvPr id="114" name="Rectangle 113"/>
            <p:cNvSpPr/>
            <p:nvPr/>
          </p:nvSpPr>
          <p:spPr>
            <a:xfrm>
              <a:off x="3148012" y="2205627"/>
              <a:ext cx="269805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Biology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of North Texas</a:t>
              </a:r>
            </a:p>
          </p:txBody>
        </p:sp>
        <p:sp>
          <p:nvSpPr>
            <p:cNvPr id="115" name="Oval 114"/>
            <p:cNvSpPr/>
            <p:nvPr/>
          </p:nvSpPr>
          <p:spPr>
            <a:xfrm>
              <a:off x="2889173" y="2381595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sp>
        <p:nvSpPr>
          <p:cNvPr id="209" name="TextBox 208"/>
          <p:cNvSpPr txBox="1"/>
          <p:nvPr/>
        </p:nvSpPr>
        <p:spPr>
          <a:xfrm>
            <a:off x="165059" y="4426939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165059" y="5427733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165059" y="5868086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9702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5942" y="2810238"/>
            <a:ext cx="12583885" cy="1237524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478971" y="2853613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424543" y="4018387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68168" y="3075057"/>
            <a:ext cx="1638286" cy="707886"/>
          </a:xfrm>
          <a:prstGeom prst="rect">
            <a:avLst/>
          </a:prstGeom>
          <a:solidFill>
            <a:srgbClr val="008A3E"/>
          </a:solidFill>
          <a:ln>
            <a:solidFill>
              <a:srgbClr val="008A3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</a:t>
            </a:r>
          </a:p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&amp; Research</a:t>
            </a:r>
            <a:endParaRPr lang="en-US" sz="20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61818" y="3228945"/>
            <a:ext cx="172697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Publications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0315052" y="201680"/>
            <a:ext cx="1701133" cy="28150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25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search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6206" y="190827"/>
            <a:ext cx="303211" cy="30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468503" y="6490307"/>
            <a:ext cx="3254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Questions / Comments?  Contact our Webmaster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394543" y="188544"/>
            <a:ext cx="1360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 “Burggren Lab”</a:t>
            </a:r>
            <a:endParaRPr lang="en-US" sz="1400" b="1" dirty="0"/>
          </a:p>
        </p:txBody>
      </p:sp>
      <p:pic>
        <p:nvPicPr>
          <p:cNvPr id="1028" name="Picture 4" descr="Image result for back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90" y="191556"/>
            <a:ext cx="301752" cy="30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0347711" y="188544"/>
            <a:ext cx="680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85000"/>
                  </a:schemeClr>
                </a:solidFill>
              </a:rPr>
              <a:t>Search</a:t>
            </a:r>
            <a:endParaRPr lang="en-US" sz="1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427" y="2286000"/>
            <a:ext cx="2286000" cy="2286000"/>
          </a:xfrm>
          <a:prstGeom prst="ellipse">
            <a:avLst/>
          </a:prstGeom>
          <a:gradFill flip="none" rotWithShape="1">
            <a:gsLst>
              <a:gs pos="100000">
                <a:schemeClr val="tx1"/>
              </a:gs>
              <a:gs pos="0">
                <a:srgbClr val="00AB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1370" y="4168532"/>
            <a:ext cx="1402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Curriculum Vitae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622566" y="2702674"/>
            <a:ext cx="1059722" cy="14526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0" name="TextBox 29"/>
          <p:cNvSpPr txBox="1"/>
          <p:nvPr/>
        </p:nvSpPr>
        <p:spPr>
          <a:xfrm>
            <a:off x="428864" y="2396545"/>
            <a:ext cx="1447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Warren Burggren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88589" y="3228945"/>
            <a:ext cx="206800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43125" y="3228945"/>
            <a:ext cx="154887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Consulting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45798" y="3228945"/>
            <a:ext cx="14721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68168" y="3786255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 Appointments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68168" y="4317587"/>
            <a:ext cx="2025930" cy="523220"/>
          </a:xfrm>
          <a:prstGeom prst="rect">
            <a:avLst/>
          </a:prstGeom>
          <a:solidFill>
            <a:srgbClr val="008A3E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4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68168" y="4849993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168168" y="5384571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68168" y="5913903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168168" y="6227042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133529" y="4295555"/>
            <a:ext cx="2310080" cy="843893"/>
            <a:chOff x="6133529" y="4295555"/>
            <a:chExt cx="2310080" cy="843893"/>
          </a:xfrm>
        </p:grpSpPr>
        <p:grpSp>
          <p:nvGrpSpPr>
            <p:cNvPr id="4" name="Group 3"/>
            <p:cNvGrpSpPr/>
            <p:nvPr/>
          </p:nvGrpSpPr>
          <p:grpSpPr>
            <a:xfrm>
              <a:off x="6133529" y="4295555"/>
              <a:ext cx="2310080" cy="561257"/>
              <a:chOff x="6133529" y="4317587"/>
              <a:chExt cx="2607582" cy="561257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6133529" y="4317587"/>
                <a:ext cx="2607582" cy="276999"/>
              </a:xfrm>
              <a:prstGeom prst="rect">
                <a:avLst/>
              </a:prstGeom>
              <a:solidFill>
                <a:srgbClr val="F1F8EC"/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>
                    <a:solidFill>
                      <a:schemeClr val="accent6">
                        <a:lumMod val="50000"/>
                      </a:schemeClr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Classroom Instruction</a:t>
                </a:r>
                <a:endParaRPr lang="en-US" sz="1200" b="1" dirty="0">
                  <a:solidFill>
                    <a:schemeClr val="accent6">
                      <a:lumMod val="50000"/>
                    </a:schemeClr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133529" y="4601845"/>
                <a:ext cx="2607582" cy="276999"/>
              </a:xfrm>
              <a:prstGeom prst="rect">
                <a:avLst/>
              </a:prstGeom>
              <a:solidFill>
                <a:srgbClr val="F1F8EC"/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>
                    <a:solidFill>
                      <a:schemeClr val="accent6">
                        <a:lumMod val="50000"/>
                      </a:schemeClr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Graduate Students Mentored</a:t>
                </a:r>
                <a:endParaRPr lang="en-US" sz="1200" b="1" dirty="0">
                  <a:solidFill>
                    <a:schemeClr val="accent6">
                      <a:lumMod val="50000"/>
                    </a:schemeClr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6133529" y="4862449"/>
              <a:ext cx="2310080" cy="276999"/>
            </a:xfrm>
            <a:prstGeom prst="rect">
              <a:avLst/>
            </a:prstGeom>
            <a:solidFill>
              <a:srgbClr val="F1F8EC"/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accent6">
                      <a:lumMod val="50000"/>
                    </a:schemeClr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Post-Doctoral Fellows</a:t>
              </a:r>
              <a:endParaRPr lang="en-US" sz="1200" b="1" dirty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0338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5942" y="2810238"/>
            <a:ext cx="12583885" cy="1237524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478971" y="2853613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424543" y="4018387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68168" y="3075057"/>
            <a:ext cx="1638286" cy="707886"/>
          </a:xfrm>
          <a:prstGeom prst="rect">
            <a:avLst/>
          </a:prstGeom>
          <a:solidFill>
            <a:srgbClr val="008A3E"/>
          </a:solidFill>
          <a:ln>
            <a:solidFill>
              <a:srgbClr val="008A3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</a:t>
            </a:r>
          </a:p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&amp; Research</a:t>
            </a:r>
            <a:endParaRPr lang="en-US" sz="20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61818" y="3228945"/>
            <a:ext cx="172697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Publications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0315052" y="201680"/>
            <a:ext cx="1701133" cy="28150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25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search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6206" y="190827"/>
            <a:ext cx="303211" cy="30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468503" y="6490307"/>
            <a:ext cx="3254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Questions / Comments?  Contact our Webmaster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394543" y="188544"/>
            <a:ext cx="1360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 “Burggren Lab”</a:t>
            </a:r>
            <a:endParaRPr lang="en-US" sz="1400" b="1" dirty="0"/>
          </a:p>
        </p:txBody>
      </p:sp>
      <p:pic>
        <p:nvPicPr>
          <p:cNvPr id="1028" name="Picture 4" descr="Image result for back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90" y="191556"/>
            <a:ext cx="301752" cy="30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0347711" y="188544"/>
            <a:ext cx="680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85000"/>
                  </a:schemeClr>
                </a:solidFill>
              </a:rPr>
              <a:t>Search</a:t>
            </a:r>
            <a:endParaRPr lang="en-US" sz="1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427" y="2286000"/>
            <a:ext cx="2286000" cy="2286000"/>
          </a:xfrm>
          <a:prstGeom prst="ellipse">
            <a:avLst/>
          </a:prstGeom>
          <a:gradFill flip="none" rotWithShape="1">
            <a:gsLst>
              <a:gs pos="100000">
                <a:schemeClr val="tx1"/>
              </a:gs>
              <a:gs pos="0">
                <a:srgbClr val="00AB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1370" y="4168532"/>
            <a:ext cx="1402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Curriculum Vitae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622566" y="2702674"/>
            <a:ext cx="1059722" cy="14526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0" name="TextBox 29"/>
          <p:cNvSpPr txBox="1"/>
          <p:nvPr/>
        </p:nvSpPr>
        <p:spPr>
          <a:xfrm>
            <a:off x="428864" y="2396545"/>
            <a:ext cx="1447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Warren Burggren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88589" y="3228945"/>
            <a:ext cx="206800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43125" y="3228945"/>
            <a:ext cx="154887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Consulting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45798" y="3228945"/>
            <a:ext cx="14721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68168" y="3786255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 Appointments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68168" y="4317587"/>
            <a:ext cx="2025930" cy="523220"/>
          </a:xfrm>
          <a:prstGeom prst="rect">
            <a:avLst/>
          </a:prstGeom>
          <a:solidFill>
            <a:srgbClr val="008A3E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4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68168" y="4849993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168168" y="5384571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68168" y="5913903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168168" y="6227042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133529" y="4295555"/>
            <a:ext cx="2310080" cy="843893"/>
            <a:chOff x="6133529" y="4295555"/>
            <a:chExt cx="2310080" cy="843893"/>
          </a:xfrm>
        </p:grpSpPr>
        <p:grpSp>
          <p:nvGrpSpPr>
            <p:cNvPr id="4" name="Group 3"/>
            <p:cNvGrpSpPr/>
            <p:nvPr/>
          </p:nvGrpSpPr>
          <p:grpSpPr>
            <a:xfrm>
              <a:off x="6133529" y="4295555"/>
              <a:ext cx="2310080" cy="561257"/>
              <a:chOff x="6133529" y="4317587"/>
              <a:chExt cx="2607582" cy="561257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6133529" y="4317587"/>
                <a:ext cx="2607582" cy="276999"/>
              </a:xfrm>
              <a:prstGeom prst="rect">
                <a:avLst/>
              </a:prstGeom>
              <a:solidFill>
                <a:srgbClr val="008A3E"/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>
                    <a:solidFill>
                      <a:srgbClr val="F1F8EC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Classroom Instruction</a:t>
                </a:r>
                <a:endParaRPr lang="en-US" sz="1200" b="1" dirty="0">
                  <a:solidFill>
                    <a:srgbClr val="F1F8EC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133529" y="4601845"/>
                <a:ext cx="2607582" cy="276999"/>
              </a:xfrm>
              <a:prstGeom prst="rect">
                <a:avLst/>
              </a:prstGeom>
              <a:solidFill>
                <a:srgbClr val="F1F8EC"/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>
                    <a:solidFill>
                      <a:schemeClr val="accent6">
                        <a:lumMod val="50000"/>
                      </a:schemeClr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Graduate Students Mentored</a:t>
                </a:r>
                <a:endParaRPr lang="en-US" sz="1200" b="1" dirty="0">
                  <a:solidFill>
                    <a:schemeClr val="accent6">
                      <a:lumMod val="50000"/>
                    </a:schemeClr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6133529" y="4862449"/>
              <a:ext cx="2310080" cy="276999"/>
            </a:xfrm>
            <a:prstGeom prst="rect">
              <a:avLst/>
            </a:prstGeom>
            <a:solidFill>
              <a:srgbClr val="F1F8EC"/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accent6">
                      <a:lumMod val="50000"/>
                    </a:schemeClr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Post-Doctoral Fellows</a:t>
              </a:r>
              <a:endParaRPr lang="en-US" sz="1200" b="1" dirty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427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124"/>
          <p:cNvSpPr/>
          <p:nvPr/>
        </p:nvSpPr>
        <p:spPr>
          <a:xfrm>
            <a:off x="1252593" y="1749893"/>
            <a:ext cx="10939896" cy="4860160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/>
          <p:cNvSpPr/>
          <p:nvPr/>
        </p:nvSpPr>
        <p:spPr>
          <a:xfrm>
            <a:off x="1" y="810592"/>
            <a:ext cx="12192000" cy="866267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 rot="16200000">
            <a:off x="-2696927" y="2815931"/>
            <a:ext cx="6864559" cy="1232698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9" name="Straight Connector 178"/>
          <p:cNvCxnSpPr/>
          <p:nvPr/>
        </p:nvCxnSpPr>
        <p:spPr>
          <a:xfrm flipV="1">
            <a:off x="1308407" y="-228600"/>
            <a:ext cx="2245" cy="731520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rot="16200000">
            <a:off x="-3498322" y="3429000"/>
            <a:ext cx="73152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167906" y="2215600"/>
            <a:ext cx="1134893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</a:t>
            </a:r>
          </a:p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Appointments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168884" y="2810882"/>
            <a:ext cx="11329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2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165059" y="3436942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96230" y="6602949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Questions / Comments?  Contact our Webmaster</a:t>
            </a:r>
            <a:endParaRPr lang="en-US" sz="1100" dirty="0"/>
          </a:p>
        </p:txBody>
      </p:sp>
      <p:cxnSp>
        <p:nvCxnSpPr>
          <p:cNvPr id="119" name="Straight Connector 118"/>
          <p:cNvCxnSpPr/>
          <p:nvPr/>
        </p:nvCxnSpPr>
        <p:spPr>
          <a:xfrm>
            <a:off x="-653111" y="855557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-653111" y="1624293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/>
          <p:cNvGrpSpPr/>
          <p:nvPr/>
        </p:nvGrpSpPr>
        <p:grpSpPr>
          <a:xfrm>
            <a:off x="177390" y="188544"/>
            <a:ext cx="11842027" cy="307777"/>
            <a:chOff x="177390" y="188544"/>
            <a:chExt cx="11842027" cy="307777"/>
          </a:xfrm>
        </p:grpSpPr>
        <p:sp>
          <p:nvSpPr>
            <p:cNvPr id="145" name="Rounded Rectangle 144"/>
            <p:cNvSpPr/>
            <p:nvPr/>
          </p:nvSpPr>
          <p:spPr>
            <a:xfrm>
              <a:off x="10315052" y="201680"/>
              <a:ext cx="1701133" cy="281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6" name="Picture 2" descr="Image result for search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16206" y="190827"/>
              <a:ext cx="303211" cy="303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7" name="TextBox 146"/>
            <p:cNvSpPr txBox="1"/>
            <p:nvPr/>
          </p:nvSpPr>
          <p:spPr>
            <a:xfrm>
              <a:off x="427924" y="188544"/>
              <a:ext cx="7056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 HOME</a:t>
              </a:r>
              <a:endParaRPr lang="en-US" sz="1400" b="1" dirty="0"/>
            </a:p>
          </p:txBody>
        </p:sp>
        <p:pic>
          <p:nvPicPr>
            <p:cNvPr id="148" name="Picture 4" descr="Image result for back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390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9" name="TextBox 148"/>
            <p:cNvSpPr txBox="1"/>
            <p:nvPr/>
          </p:nvSpPr>
          <p:spPr>
            <a:xfrm>
              <a:off x="10347711" y="188544"/>
              <a:ext cx="6806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Search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23297" y="531670"/>
            <a:ext cx="1424111" cy="1424110"/>
            <a:chOff x="23297" y="531670"/>
            <a:chExt cx="1424111" cy="1424110"/>
          </a:xfrm>
        </p:grpSpPr>
        <p:grpSp>
          <p:nvGrpSpPr>
            <p:cNvPr id="153" name="Group 152"/>
            <p:cNvGrpSpPr>
              <a:grpSpLocks noChangeAspect="1"/>
            </p:cNvGrpSpPr>
            <p:nvPr/>
          </p:nvGrpSpPr>
          <p:grpSpPr>
            <a:xfrm>
              <a:off x="23297" y="531670"/>
              <a:ext cx="1424111" cy="1424110"/>
              <a:chOff x="5000817" y="54430"/>
              <a:chExt cx="1600200" cy="1600200"/>
            </a:xfrm>
          </p:grpSpPr>
          <p:sp>
            <p:nvSpPr>
              <p:cNvPr id="155" name="Oval 154"/>
              <p:cNvSpPr/>
              <p:nvPr/>
            </p:nvSpPr>
            <p:spPr>
              <a:xfrm>
                <a:off x="5000817" y="54430"/>
                <a:ext cx="1600200" cy="1600200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tx1"/>
                  </a:gs>
                  <a:gs pos="0">
                    <a:srgbClr val="00AB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56" name="TextBox 66"/>
              <p:cNvSpPr txBox="1">
                <a:spLocks noChangeArrowheads="1"/>
              </p:cNvSpPr>
              <p:nvPr/>
            </p:nvSpPr>
            <p:spPr bwMode="auto">
              <a:xfrm>
                <a:off x="5121013" y="525990"/>
                <a:ext cx="1359806" cy="657082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haroni" panose="02010803020104030203" pitchFamily="2" charset="-79"/>
                    <a:cs typeface="Aharoni" panose="02010803020104030203" pitchFamily="2" charset="-79"/>
                  </a:rPr>
                  <a:t>WB</a:t>
                </a:r>
                <a:endParaRPr lang="en-US" altLang="en-US" sz="3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endParaRP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5141389" y="1189264"/>
                <a:ext cx="1277421" cy="293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i="1" dirty="0" smtClean="0">
                    <a:solidFill>
                      <a:schemeClr val="bg1"/>
                    </a:solidFill>
                  </a:rPr>
                  <a:t>Curriculum Vitae</a:t>
                </a:r>
              </a:p>
            </p:txBody>
          </p:sp>
        </p:grpSp>
        <p:pic>
          <p:nvPicPr>
            <p:cNvPr id="154" name="Picture 15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229"/>
            <a:stretch/>
          </p:blipFill>
          <p:spPr>
            <a:xfrm>
              <a:off x="417783" y="682402"/>
              <a:ext cx="623728" cy="854998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sp>
        <p:nvSpPr>
          <p:cNvPr id="188" name="TextBox 187"/>
          <p:cNvSpPr txBox="1"/>
          <p:nvPr/>
        </p:nvSpPr>
        <p:spPr>
          <a:xfrm>
            <a:off x="1953304" y="1012893"/>
            <a:ext cx="32282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Research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73" name="TextBox 66"/>
          <p:cNvSpPr txBox="1">
            <a:spLocks noChangeArrowheads="1"/>
          </p:cNvSpPr>
          <p:nvPr/>
        </p:nvSpPr>
        <p:spPr bwMode="auto">
          <a:xfrm>
            <a:off x="6265364" y="1012893"/>
            <a:ext cx="59266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Classroom Instruction	 (</a:t>
            </a:r>
            <a:r>
              <a:rPr lang="en-US" altLang="en-US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1973 – Present</a:t>
            </a:r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)</a:t>
            </a:r>
            <a:endParaRPr lang="en-US" altLang="en-US" sz="2400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165059" y="4426939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165059" y="5427733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165059" y="5868086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42071" y="2391797"/>
            <a:ext cx="4306643" cy="130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North </a:t>
            </a:r>
            <a:r>
              <a:rPr lang="en-US" sz="12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Texas</a:t>
            </a:r>
          </a:p>
          <a:p>
            <a:r>
              <a:rPr lang="en-US" sz="12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Department of Biological Sciences (1998 – Present)</a:t>
            </a:r>
          </a:p>
          <a:p>
            <a:pPr marL="285750" indent="171450">
              <a:buFont typeface="Arial" panose="020B0604020202020204" pitchFamily="34" charset="0"/>
              <a:buChar char="•"/>
            </a:pPr>
            <a:endParaRPr lang="en-US" sz="11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Metabolic Physiology (Graduate)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The Biology of Extreme Environments (Graduate)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Animal Adaptation: Mechanisms for Survival (Graduate)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The Biology of Extreme Environments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(Undergraduate)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2042071" y="4622404"/>
            <a:ext cx="4306643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</a:t>
            </a:r>
            <a:r>
              <a:rPr lang="en-US" sz="12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Nevada, Las Vegas</a:t>
            </a:r>
            <a:endParaRPr lang="en-US" sz="12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r>
              <a:rPr lang="en-US" sz="12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Department of Biological </a:t>
            </a:r>
            <a:r>
              <a:rPr lang="en-US" sz="12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Sciences (1992 </a:t>
            </a:r>
            <a:r>
              <a:rPr lang="en-US" sz="12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– </a:t>
            </a:r>
            <a:r>
              <a:rPr lang="en-US" sz="12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1996)</a:t>
            </a:r>
          </a:p>
          <a:p>
            <a:pPr marL="285750" indent="171450">
              <a:buFont typeface="Arial" panose="020B0604020202020204" pitchFamily="34" charset="0"/>
              <a:buChar char="•"/>
            </a:pPr>
            <a:endParaRPr lang="en-US" sz="11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Human Anatomy and Physiology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Bioenergetics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Ethics in Science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6799767" y="1886991"/>
            <a:ext cx="4941669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</a:t>
            </a:r>
            <a:r>
              <a:rPr lang="en-US" sz="12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Massachusetts</a:t>
            </a:r>
            <a:endParaRPr lang="en-US" sz="12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r>
              <a:rPr lang="en-US" sz="12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Department of </a:t>
            </a:r>
            <a:r>
              <a:rPr lang="en-US" sz="12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Zoology (1978 </a:t>
            </a:r>
            <a:r>
              <a:rPr lang="en-US" sz="12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– </a:t>
            </a:r>
            <a:r>
              <a:rPr lang="en-US" sz="12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1991)</a:t>
            </a:r>
          </a:p>
          <a:p>
            <a:pPr marL="285750" indent="171450">
              <a:buFont typeface="Arial" panose="020B0604020202020204" pitchFamily="34" charset="0"/>
              <a:buChar char="•"/>
            </a:pPr>
            <a:endParaRPr lang="en-US" sz="11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Introductory Zoology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Human Anatomy and Physiology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Introductory Physiology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Comparative Physiology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Physiology Laboratory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Topics in Respiratory Physiology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Member of Undergraduate Program in Marine and Coastal Sciences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Member of Graduate Program in Neuroscience and Behavior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Member of Graduate Program in Organismal and Evolutionary Biology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6799768" y="5491698"/>
            <a:ext cx="494166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</a:t>
            </a:r>
            <a:r>
              <a:rPr lang="en-US" sz="12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East Anglia (1973 – 1976)</a:t>
            </a:r>
          </a:p>
          <a:p>
            <a:endParaRPr lang="en-US" sz="11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Demonstrator in Vertebrate and Invertebrate Physiology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Invertebrate Taxonomy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Vertebrate and Invertebrate Morphology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6799767" y="4366453"/>
            <a:ext cx="3740151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</a:t>
            </a:r>
            <a:r>
              <a:rPr lang="en-US" sz="12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British Columbia </a:t>
            </a:r>
            <a:endParaRPr lang="en-US" sz="12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r>
              <a:rPr lang="en-US" sz="12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Department of </a:t>
            </a:r>
            <a:r>
              <a:rPr lang="en-US" sz="12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Zoology (1977)</a:t>
            </a:r>
          </a:p>
          <a:p>
            <a:pPr marL="285750" indent="171450">
              <a:buFont typeface="Arial" panose="020B0604020202020204" pitchFamily="34" charset="0"/>
              <a:buChar char="•"/>
            </a:pPr>
            <a:endParaRPr lang="en-US" sz="11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Animal Physiology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2986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5942" y="2810238"/>
            <a:ext cx="12583885" cy="1237524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478971" y="2853613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424543" y="4018387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68168" y="3075057"/>
            <a:ext cx="1638286" cy="707886"/>
          </a:xfrm>
          <a:prstGeom prst="rect">
            <a:avLst/>
          </a:prstGeom>
          <a:solidFill>
            <a:srgbClr val="008A3E"/>
          </a:solidFill>
          <a:ln>
            <a:solidFill>
              <a:srgbClr val="008A3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</a:t>
            </a:r>
          </a:p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&amp; Research</a:t>
            </a:r>
            <a:endParaRPr lang="en-US" sz="20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61818" y="3228945"/>
            <a:ext cx="172697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Publications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0315052" y="201680"/>
            <a:ext cx="1701133" cy="28150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25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search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6206" y="190827"/>
            <a:ext cx="303211" cy="30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468503" y="6490307"/>
            <a:ext cx="3254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Questions / Comments?  Contact our Webmaster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394543" y="188544"/>
            <a:ext cx="1360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 “Burggren Lab”</a:t>
            </a:r>
            <a:endParaRPr lang="en-US" sz="1400" b="1" dirty="0"/>
          </a:p>
        </p:txBody>
      </p:sp>
      <p:pic>
        <p:nvPicPr>
          <p:cNvPr id="1028" name="Picture 4" descr="Image result for back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90" y="191556"/>
            <a:ext cx="301752" cy="30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0347711" y="188544"/>
            <a:ext cx="680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85000"/>
                  </a:schemeClr>
                </a:solidFill>
              </a:rPr>
              <a:t>Search</a:t>
            </a:r>
            <a:endParaRPr lang="en-US" sz="1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427" y="2286000"/>
            <a:ext cx="2286000" cy="2286000"/>
          </a:xfrm>
          <a:prstGeom prst="ellipse">
            <a:avLst/>
          </a:prstGeom>
          <a:gradFill flip="none" rotWithShape="1">
            <a:gsLst>
              <a:gs pos="100000">
                <a:schemeClr val="tx1"/>
              </a:gs>
              <a:gs pos="0">
                <a:srgbClr val="00AB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1370" y="4168532"/>
            <a:ext cx="1402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Curriculum Vitae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622566" y="2702674"/>
            <a:ext cx="1059722" cy="14526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0" name="TextBox 29"/>
          <p:cNvSpPr txBox="1"/>
          <p:nvPr/>
        </p:nvSpPr>
        <p:spPr>
          <a:xfrm>
            <a:off x="428864" y="2396545"/>
            <a:ext cx="1447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Warren Burggren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88589" y="3228945"/>
            <a:ext cx="206800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43125" y="3228945"/>
            <a:ext cx="154887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Consulting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45798" y="3228945"/>
            <a:ext cx="14721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68168" y="3786255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 Appointments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68168" y="4317587"/>
            <a:ext cx="2025930" cy="523220"/>
          </a:xfrm>
          <a:prstGeom prst="rect">
            <a:avLst/>
          </a:prstGeom>
          <a:solidFill>
            <a:srgbClr val="008A3E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4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68168" y="4849993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168168" y="5384571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68168" y="5913903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168168" y="6227042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133529" y="4295555"/>
            <a:ext cx="2310080" cy="843893"/>
            <a:chOff x="6133529" y="4295555"/>
            <a:chExt cx="2310080" cy="843893"/>
          </a:xfrm>
        </p:grpSpPr>
        <p:grpSp>
          <p:nvGrpSpPr>
            <p:cNvPr id="4" name="Group 3"/>
            <p:cNvGrpSpPr/>
            <p:nvPr/>
          </p:nvGrpSpPr>
          <p:grpSpPr>
            <a:xfrm>
              <a:off x="6133529" y="4295555"/>
              <a:ext cx="2310080" cy="561257"/>
              <a:chOff x="6133529" y="4317587"/>
              <a:chExt cx="2607582" cy="561257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6133529" y="4317587"/>
                <a:ext cx="2607582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>
                    <a:solidFill>
                      <a:schemeClr val="accent6">
                        <a:lumMod val="50000"/>
                      </a:schemeClr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Classroom Instruction</a:t>
                </a:r>
                <a:endParaRPr lang="en-US" sz="1200" b="1" dirty="0">
                  <a:solidFill>
                    <a:schemeClr val="accent6">
                      <a:lumMod val="50000"/>
                    </a:schemeClr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133529" y="4601845"/>
                <a:ext cx="2607582" cy="276999"/>
              </a:xfrm>
              <a:prstGeom prst="rect">
                <a:avLst/>
              </a:prstGeom>
              <a:solidFill>
                <a:srgbClr val="008A3E"/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>
                    <a:solidFill>
                      <a:srgbClr val="F1F8EC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Graduate Students Mentored</a:t>
                </a:r>
                <a:endParaRPr lang="en-US" sz="1200" b="1" dirty="0">
                  <a:solidFill>
                    <a:srgbClr val="F1F8EC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6133529" y="4862449"/>
              <a:ext cx="2310080" cy="276999"/>
            </a:xfrm>
            <a:prstGeom prst="rect">
              <a:avLst/>
            </a:prstGeom>
            <a:solidFill>
              <a:srgbClr val="F1F8EC"/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accent6">
                      <a:lumMod val="50000"/>
                    </a:schemeClr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Post-Doctoral Fellows</a:t>
              </a:r>
              <a:endParaRPr lang="en-US" sz="1200" b="1" dirty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8378838" y="4549558"/>
            <a:ext cx="2710503" cy="563791"/>
            <a:chOff x="8378838" y="4549558"/>
            <a:chExt cx="2710503" cy="563791"/>
          </a:xfrm>
        </p:grpSpPr>
        <p:sp>
          <p:nvSpPr>
            <p:cNvPr id="39" name="TextBox 38"/>
            <p:cNvSpPr txBox="1"/>
            <p:nvPr/>
          </p:nvSpPr>
          <p:spPr>
            <a:xfrm>
              <a:off x="8378838" y="4549558"/>
              <a:ext cx="2710503" cy="276999"/>
            </a:xfrm>
            <a:prstGeom prst="rect">
              <a:avLst/>
            </a:prstGeom>
            <a:solidFill>
              <a:srgbClr val="F1F8EC"/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accent6">
                      <a:lumMod val="50000"/>
                    </a:schemeClr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Doctors of Philosophy</a:t>
              </a:r>
              <a:endParaRPr lang="en-US" sz="1200" b="1" dirty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378838" y="4836350"/>
              <a:ext cx="2710503" cy="276999"/>
            </a:xfrm>
            <a:prstGeom prst="rect">
              <a:avLst/>
            </a:prstGeom>
            <a:solidFill>
              <a:srgbClr val="F1F8EC"/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accent6">
                      <a:lumMod val="50000"/>
                    </a:schemeClr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Masters in Science / Arts in Science</a:t>
              </a:r>
              <a:endParaRPr lang="en-US" sz="1200" b="1" dirty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325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5942" y="2810238"/>
            <a:ext cx="12583885" cy="1237524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478971" y="2853613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424543" y="4018387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68168" y="3075057"/>
            <a:ext cx="1638286" cy="707886"/>
          </a:xfrm>
          <a:prstGeom prst="rect">
            <a:avLst/>
          </a:prstGeom>
          <a:solidFill>
            <a:srgbClr val="008A3E"/>
          </a:solidFill>
          <a:ln>
            <a:solidFill>
              <a:srgbClr val="008A3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</a:t>
            </a:r>
          </a:p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&amp; Research</a:t>
            </a:r>
            <a:endParaRPr lang="en-US" sz="20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61818" y="3228945"/>
            <a:ext cx="172697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Publications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0315052" y="201680"/>
            <a:ext cx="1701133" cy="28150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25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search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6206" y="190827"/>
            <a:ext cx="303211" cy="30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468503" y="6490307"/>
            <a:ext cx="3254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Questions / Comments?  Contact our Webmaster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394543" y="188544"/>
            <a:ext cx="1360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 “Burggren Lab”</a:t>
            </a:r>
            <a:endParaRPr lang="en-US" sz="1400" b="1" dirty="0"/>
          </a:p>
        </p:txBody>
      </p:sp>
      <p:pic>
        <p:nvPicPr>
          <p:cNvPr id="1028" name="Picture 4" descr="Image result for back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90" y="191556"/>
            <a:ext cx="301752" cy="30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0347711" y="188544"/>
            <a:ext cx="680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85000"/>
                  </a:schemeClr>
                </a:solidFill>
              </a:rPr>
              <a:t>Search</a:t>
            </a:r>
            <a:endParaRPr lang="en-US" sz="1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427" y="2286000"/>
            <a:ext cx="2286000" cy="2286000"/>
          </a:xfrm>
          <a:prstGeom prst="ellipse">
            <a:avLst/>
          </a:prstGeom>
          <a:gradFill flip="none" rotWithShape="1">
            <a:gsLst>
              <a:gs pos="100000">
                <a:schemeClr val="tx1"/>
              </a:gs>
              <a:gs pos="0">
                <a:srgbClr val="00AB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1370" y="4168532"/>
            <a:ext cx="1402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Curriculum Vitae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622566" y="2702674"/>
            <a:ext cx="1059722" cy="14526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0" name="TextBox 29"/>
          <p:cNvSpPr txBox="1"/>
          <p:nvPr/>
        </p:nvSpPr>
        <p:spPr>
          <a:xfrm>
            <a:off x="428864" y="2396545"/>
            <a:ext cx="1447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Warren Burggren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88589" y="3228945"/>
            <a:ext cx="206800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43125" y="3228945"/>
            <a:ext cx="154887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Consulting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45798" y="3228945"/>
            <a:ext cx="14721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68168" y="3786255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 Appointments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68168" y="4317587"/>
            <a:ext cx="2025930" cy="523220"/>
          </a:xfrm>
          <a:prstGeom prst="rect">
            <a:avLst/>
          </a:prstGeom>
          <a:solidFill>
            <a:srgbClr val="008A3E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4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68168" y="4849993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168168" y="5384571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68168" y="5913903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168168" y="6227042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133529" y="4295555"/>
            <a:ext cx="2310080" cy="843893"/>
            <a:chOff x="6133529" y="4295555"/>
            <a:chExt cx="2310080" cy="843893"/>
          </a:xfrm>
        </p:grpSpPr>
        <p:grpSp>
          <p:nvGrpSpPr>
            <p:cNvPr id="4" name="Group 3"/>
            <p:cNvGrpSpPr/>
            <p:nvPr/>
          </p:nvGrpSpPr>
          <p:grpSpPr>
            <a:xfrm>
              <a:off x="6133529" y="4295555"/>
              <a:ext cx="2310080" cy="561257"/>
              <a:chOff x="6133529" y="4317587"/>
              <a:chExt cx="2607582" cy="561257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6133529" y="4317587"/>
                <a:ext cx="2607582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>
                    <a:solidFill>
                      <a:schemeClr val="accent6">
                        <a:lumMod val="50000"/>
                      </a:schemeClr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Classroom Instruction</a:t>
                </a:r>
                <a:endParaRPr lang="en-US" sz="1200" b="1" dirty="0">
                  <a:solidFill>
                    <a:schemeClr val="accent6">
                      <a:lumMod val="50000"/>
                    </a:schemeClr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133529" y="4601845"/>
                <a:ext cx="2607582" cy="276999"/>
              </a:xfrm>
              <a:prstGeom prst="rect">
                <a:avLst/>
              </a:prstGeom>
              <a:solidFill>
                <a:srgbClr val="008A3E"/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>
                    <a:solidFill>
                      <a:srgbClr val="F1F8EC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Graduate Students Mentored</a:t>
                </a:r>
                <a:endParaRPr lang="en-US" sz="1200" b="1" dirty="0">
                  <a:solidFill>
                    <a:srgbClr val="F1F8EC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6133529" y="4862449"/>
              <a:ext cx="2310080" cy="276999"/>
            </a:xfrm>
            <a:prstGeom prst="rect">
              <a:avLst/>
            </a:prstGeom>
            <a:solidFill>
              <a:srgbClr val="F1F8EC"/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accent6">
                      <a:lumMod val="50000"/>
                    </a:schemeClr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Post-Doctoral Fellows</a:t>
              </a:r>
              <a:endParaRPr lang="en-US" sz="1200" b="1" dirty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8378838" y="4549558"/>
            <a:ext cx="2710503" cy="563791"/>
            <a:chOff x="8378838" y="4549558"/>
            <a:chExt cx="2710503" cy="563791"/>
          </a:xfrm>
        </p:grpSpPr>
        <p:sp>
          <p:nvSpPr>
            <p:cNvPr id="39" name="TextBox 38"/>
            <p:cNvSpPr txBox="1"/>
            <p:nvPr/>
          </p:nvSpPr>
          <p:spPr>
            <a:xfrm>
              <a:off x="8378838" y="4549558"/>
              <a:ext cx="2710503" cy="276999"/>
            </a:xfrm>
            <a:prstGeom prst="rect">
              <a:avLst/>
            </a:prstGeom>
            <a:solidFill>
              <a:srgbClr val="008A3E"/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F1F8EC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Doctors of Philosophy</a:t>
              </a:r>
              <a:endParaRPr lang="en-US" sz="1200" b="1" dirty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378838" y="4836350"/>
              <a:ext cx="2710503" cy="276999"/>
            </a:xfrm>
            <a:prstGeom prst="rect">
              <a:avLst/>
            </a:prstGeom>
            <a:solidFill>
              <a:srgbClr val="F1F8EC"/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accent6">
                      <a:lumMod val="50000"/>
                    </a:schemeClr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Masters in Science / Arts in Science</a:t>
              </a:r>
              <a:endParaRPr lang="en-US" sz="1200" b="1" dirty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261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124"/>
          <p:cNvSpPr/>
          <p:nvPr/>
        </p:nvSpPr>
        <p:spPr>
          <a:xfrm>
            <a:off x="1252593" y="1749893"/>
            <a:ext cx="10939896" cy="4860160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/>
          <p:cNvSpPr/>
          <p:nvPr/>
        </p:nvSpPr>
        <p:spPr>
          <a:xfrm>
            <a:off x="1" y="810592"/>
            <a:ext cx="12192000" cy="866267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 rot="16200000">
            <a:off x="-2696927" y="2815931"/>
            <a:ext cx="6864559" cy="1232698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9" name="Straight Connector 178"/>
          <p:cNvCxnSpPr/>
          <p:nvPr/>
        </p:nvCxnSpPr>
        <p:spPr>
          <a:xfrm flipV="1">
            <a:off x="1308407" y="-228600"/>
            <a:ext cx="2245" cy="731520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rot="16200000">
            <a:off x="-3498322" y="3429000"/>
            <a:ext cx="73152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167906" y="2215600"/>
            <a:ext cx="1134893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</a:t>
            </a:r>
          </a:p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Appointments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168884" y="2810882"/>
            <a:ext cx="11329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2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165059" y="3436942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96230" y="6602949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Questions / Comments?  Contact our Webmaster</a:t>
            </a:r>
            <a:endParaRPr lang="en-US" sz="1100" dirty="0"/>
          </a:p>
        </p:txBody>
      </p:sp>
      <p:cxnSp>
        <p:nvCxnSpPr>
          <p:cNvPr id="119" name="Straight Connector 118"/>
          <p:cNvCxnSpPr/>
          <p:nvPr/>
        </p:nvCxnSpPr>
        <p:spPr>
          <a:xfrm>
            <a:off x="-653111" y="855557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-653111" y="1624293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/>
          <p:cNvGrpSpPr/>
          <p:nvPr/>
        </p:nvGrpSpPr>
        <p:grpSpPr>
          <a:xfrm>
            <a:off x="177390" y="188544"/>
            <a:ext cx="11842027" cy="307777"/>
            <a:chOff x="177390" y="188544"/>
            <a:chExt cx="11842027" cy="307777"/>
          </a:xfrm>
        </p:grpSpPr>
        <p:sp>
          <p:nvSpPr>
            <p:cNvPr id="145" name="Rounded Rectangle 144"/>
            <p:cNvSpPr/>
            <p:nvPr/>
          </p:nvSpPr>
          <p:spPr>
            <a:xfrm>
              <a:off x="10315052" y="201680"/>
              <a:ext cx="1701133" cy="281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6" name="Picture 2" descr="Image result for search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16206" y="190827"/>
              <a:ext cx="303211" cy="303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7" name="TextBox 146"/>
            <p:cNvSpPr txBox="1"/>
            <p:nvPr/>
          </p:nvSpPr>
          <p:spPr>
            <a:xfrm>
              <a:off x="427924" y="188544"/>
              <a:ext cx="7056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 HOME</a:t>
              </a:r>
              <a:endParaRPr lang="en-US" sz="1400" b="1" dirty="0"/>
            </a:p>
          </p:txBody>
        </p:sp>
        <p:pic>
          <p:nvPicPr>
            <p:cNvPr id="148" name="Picture 4" descr="Image result for back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390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9" name="TextBox 148"/>
            <p:cNvSpPr txBox="1"/>
            <p:nvPr/>
          </p:nvSpPr>
          <p:spPr>
            <a:xfrm>
              <a:off x="10347711" y="188544"/>
              <a:ext cx="6806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Search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23297" y="531670"/>
            <a:ext cx="1424111" cy="1424110"/>
            <a:chOff x="23297" y="531670"/>
            <a:chExt cx="1424111" cy="1424110"/>
          </a:xfrm>
        </p:grpSpPr>
        <p:grpSp>
          <p:nvGrpSpPr>
            <p:cNvPr id="153" name="Group 152"/>
            <p:cNvGrpSpPr>
              <a:grpSpLocks noChangeAspect="1"/>
            </p:cNvGrpSpPr>
            <p:nvPr/>
          </p:nvGrpSpPr>
          <p:grpSpPr>
            <a:xfrm>
              <a:off x="23297" y="531670"/>
              <a:ext cx="1424111" cy="1424110"/>
              <a:chOff x="5000817" y="54430"/>
              <a:chExt cx="1600200" cy="1600200"/>
            </a:xfrm>
          </p:grpSpPr>
          <p:sp>
            <p:nvSpPr>
              <p:cNvPr id="155" name="Oval 154"/>
              <p:cNvSpPr/>
              <p:nvPr/>
            </p:nvSpPr>
            <p:spPr>
              <a:xfrm>
                <a:off x="5000817" y="54430"/>
                <a:ext cx="1600200" cy="1600200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tx1"/>
                  </a:gs>
                  <a:gs pos="0">
                    <a:srgbClr val="00AB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56" name="TextBox 66"/>
              <p:cNvSpPr txBox="1">
                <a:spLocks noChangeArrowheads="1"/>
              </p:cNvSpPr>
              <p:nvPr/>
            </p:nvSpPr>
            <p:spPr bwMode="auto">
              <a:xfrm>
                <a:off x="5121013" y="525990"/>
                <a:ext cx="1359806" cy="657082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haroni" panose="02010803020104030203" pitchFamily="2" charset="-79"/>
                    <a:cs typeface="Aharoni" panose="02010803020104030203" pitchFamily="2" charset="-79"/>
                  </a:rPr>
                  <a:t>WB</a:t>
                </a:r>
                <a:endParaRPr lang="en-US" altLang="en-US" sz="3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endParaRP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5141389" y="1189264"/>
                <a:ext cx="1277421" cy="293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i="1" dirty="0" smtClean="0">
                    <a:solidFill>
                      <a:schemeClr val="bg1"/>
                    </a:solidFill>
                  </a:rPr>
                  <a:t>Curriculum Vitae</a:t>
                </a:r>
              </a:p>
            </p:txBody>
          </p:sp>
        </p:grpSp>
        <p:pic>
          <p:nvPicPr>
            <p:cNvPr id="154" name="Picture 15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229"/>
            <a:stretch/>
          </p:blipFill>
          <p:spPr>
            <a:xfrm>
              <a:off x="417783" y="682402"/>
              <a:ext cx="623728" cy="854998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sp>
        <p:nvSpPr>
          <p:cNvPr id="188" name="TextBox 187"/>
          <p:cNvSpPr txBox="1"/>
          <p:nvPr/>
        </p:nvSpPr>
        <p:spPr>
          <a:xfrm>
            <a:off x="1953304" y="1012893"/>
            <a:ext cx="32282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Research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73" name="TextBox 66"/>
          <p:cNvSpPr txBox="1">
            <a:spLocks noChangeArrowheads="1"/>
          </p:cNvSpPr>
          <p:nvPr/>
        </p:nvSpPr>
        <p:spPr bwMode="auto">
          <a:xfrm>
            <a:off x="5453744" y="1012893"/>
            <a:ext cx="6738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Graduate Students Mentored (</a:t>
            </a:r>
            <a:r>
              <a:rPr lang="en-US" altLang="en-US" i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As Major Advisor</a:t>
            </a:r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)</a:t>
            </a:r>
            <a:endParaRPr lang="en-US" altLang="en-US" sz="2400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165059" y="4426939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165059" y="5427733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165059" y="5868086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07517" y="1848285"/>
            <a:ext cx="10784483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Doctors of Philosophy (Graduation date</a:t>
            </a:r>
            <a:r>
              <a:rPr lang="en-US" sz="14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)</a:t>
            </a:r>
            <a:endParaRPr lang="en-US" sz="11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Alicia Dunton – Current Student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Lindsey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Daniel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Current Student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Naim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Martinez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Current Student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Melissa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Lewallen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Current Student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Sylvia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Ruck Branum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Current Student</a:t>
            </a:r>
          </a:p>
          <a:p>
            <a:pPr marL="338138" indent="-168275">
              <a:buFont typeface="Arial" panose="020B0604020202020204" pitchFamily="34" charset="0"/>
              <a:buChar char="•"/>
            </a:pP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Sheela Sadruddin –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2017. “Optimization of </a:t>
            </a:r>
            <a:r>
              <a:rPr lang="en-US" sz="1100" i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in vitro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 mammalian blastocyst development: assessment of culture conditions, ovarian stimulation and experimental micromanipulation”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North Texas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Josele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Flores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2016. “Cardiovascular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fetal programming in quail (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Colinus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virginianus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), an avian comparative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model”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North Texas</a:t>
            </a:r>
          </a:p>
          <a:p>
            <a:pPr marL="341313" indent="-16510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Fernando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Mendez-Sanchez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2015.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"Environmental modulation of the onset of air-breathing of the Siamese Fighting Fish and the Blue </a:t>
            </a:r>
            <a:r>
              <a:rPr lang="en-US" sz="1100" dirty="0" err="1" smtClean="0">
                <a:latin typeface="Leelawadee" panose="020B0502040204020203" pitchFamily="34" charset="-34"/>
                <a:cs typeface="Leelawadee" panose="020B0502040204020203" pitchFamily="34" charset="-34"/>
              </a:rPr>
              <a:t>Gourami“</a:t>
            </a:r>
            <a:r>
              <a:rPr lang="en-US" sz="11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University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 of North Texas</a:t>
            </a: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Kelly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Reyna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2010.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"Thermal stress during pre-incubation induces subsequent developmental plasticity in Northern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bobwhites"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Francis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Pan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2009.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"Metabolic, cardiac and </a:t>
            </a:r>
            <a:r>
              <a:rPr lang="en-US" sz="11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ventilatory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 regulation in early larvae of the South African clawed frog,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Xenopus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i="1" dirty="0" err="1" smtClean="0">
                <a:latin typeface="Leelawadee" panose="020B0502040204020203" pitchFamily="34" charset="-34"/>
                <a:cs typeface="Leelawadee" panose="020B0502040204020203" pitchFamily="34" charset="-34"/>
              </a:rPr>
              <a:t>laevis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" 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338138" indent="-168275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Greta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Bolin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2009.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"Incubation humidity as an environmental stressor on the </a:t>
            </a:r>
            <a:r>
              <a:rPr lang="en-US" sz="11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osmoregulatory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 developmental program of the chicken, 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Gallus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gallus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domesticus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"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North Texas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.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341313" indent="-16510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Tara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Blank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2009.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"Cardio-respiratory ontogeny and the transition to bimodal respiration in an air-breathing fish, the blue gourami (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Trichogaster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trichopterus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): Morphological and physical development in </a:t>
            </a:r>
            <a:r>
              <a:rPr lang="en-US" sz="11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normoxia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 and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hypoxia"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North Texas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.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341313" indent="-16510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Dao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Ho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2008.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"Morphological and Physiological Developmental Consequences of Parental Effects in the Chicken Embryo (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Gallus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gallus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domesticus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) and the </a:t>
            </a:r>
            <a:r>
              <a:rPr lang="en-US" sz="11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Zebrfish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 Larva (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Danio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rerio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)“ University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of North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Texas.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341313" indent="-16510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Bonnie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Myer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2007.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"A contravention of established principles of interspecific </a:t>
            </a:r>
            <a:r>
              <a:rPr lang="en-US" sz="11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allometric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 metabolic scaling in developing silkworms, </a:t>
            </a:r>
            <a:r>
              <a:rPr lang="en-US" sz="11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Bombyx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mori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."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University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of North Texas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.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341313" indent="-16510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Brian </a:t>
            </a:r>
            <a:r>
              <a:rPr lang="en-US" sz="11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Bagatto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2001. "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The Developmental Physiology of the Zebrafish: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Influence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of Environment on Metabolic and Cardiovascular Attributes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."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North Texas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.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341313" indent="-16510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Dane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Crossley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1999.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"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Development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of Cardiovascular Regulation in Embryos of the Domestic Fowl (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Gallus gallus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), with Partial Comparison to Embryos of the Desert Tortoise (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Gopherus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agassizi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)." University of North Texas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.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Paul </a:t>
            </a:r>
            <a:r>
              <a:rPr lang="en-US" sz="11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Territo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1996.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"The Ontogeny of Cardio-Respiratory Support for Metabolism." University of Nevada, Las Vegas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.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341313" indent="-16510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Tobias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Wang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1993.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(co-advisor) "Control of Breathing and Arterial Blood Gases in Reptiles and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Amphibians”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Aarhus, Denmark, and University of Nevada, Las Vegas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.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Lucy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Ping-Chun </a:t>
            </a:r>
            <a:r>
              <a:rPr lang="en-US" sz="11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Hou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1991.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"Development of Hemodynamic Regulation in the African Clawed Toad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Xenopus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laevis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"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Massachusetts, Amherst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.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err="1" smtClean="0">
                <a:latin typeface="Leelawadee" panose="020B0502040204020203" pitchFamily="34" charset="-34"/>
                <a:cs typeface="Leelawadee" panose="020B0502040204020203" pitchFamily="34" charset="-34"/>
              </a:rPr>
              <a:t>XiXi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Jia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1991.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"Chemoreceptor Modulation of Gill Ventilation in the Larval Bullfrog 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Rana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catesbeiana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"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Massachusetts, Amherst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.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Robert </a:t>
            </a:r>
            <a:r>
              <a:rPr lang="en-US" sz="11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Infantino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1991.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"Ontogeny of </a:t>
            </a:r>
            <a:r>
              <a:rPr lang="en-US" sz="11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Ventilatory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 Regulation in the bullfrog 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Rana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catesbeiana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"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Massachusetts, Amherst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.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341313" indent="-16510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Carl </a:t>
            </a:r>
            <a:r>
              <a:rPr lang="en-US" sz="11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Reiber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1991.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"The Hemodynamics of the Crustacean Open Circulatory Systems: Hemolymph Flow in the Crayfish (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Procambarus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clarkii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) and the lobster (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Homarus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americanus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)"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Massachusetts, Amherst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.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Peter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Kimmel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1990.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"Ontogeny of the Regulation of Cardiovascular Physiology in the Bullfrog 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Rana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catesbeiana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"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Massachusetts, Amherst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.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341313" indent="-16510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Alan </a:t>
            </a:r>
            <a:r>
              <a:rPr lang="en-US" sz="1100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Pinder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1985.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"Respiratory Physiology of the Frogs 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Rana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pipiens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 and 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Rana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catesbeiana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: Influence of Temperature and Hypoxia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"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Massachusetts, Amherst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.</a:t>
            </a:r>
            <a:endParaRPr lang="en-US" sz="11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marL="174625" indent="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Dana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Quinn 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– 1982.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"The Exercise Physiology of </a:t>
            </a:r>
            <a:r>
              <a:rPr lang="en-US" sz="11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Rana </a:t>
            </a:r>
            <a:r>
              <a:rPr lang="en-US" sz="1100" i="1" dirty="0" err="1">
                <a:latin typeface="Leelawadee" panose="020B0502040204020203" pitchFamily="34" charset="-34"/>
                <a:cs typeface="Leelawadee" panose="020B0502040204020203" pitchFamily="34" charset="-34"/>
              </a:rPr>
              <a:t>catesbeiana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 during Recovery from Exercise to Exhaustion</a:t>
            </a:r>
            <a:r>
              <a: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" </a:t>
            </a:r>
            <a:r>
              <a:rPr lang="en-US" sz="1100" dirty="0">
                <a:latin typeface="Leelawadee" panose="020B0502040204020203" pitchFamily="34" charset="-34"/>
                <a:cs typeface="Leelawadee" panose="020B0502040204020203" pitchFamily="34" charset="-34"/>
              </a:rPr>
              <a:t>University of Massachusetts, Amherst.)</a:t>
            </a:r>
          </a:p>
        </p:txBody>
      </p:sp>
    </p:spTree>
    <p:extLst>
      <p:ext uri="{BB962C8B-B14F-4D97-AF65-F5344CB8AC3E}">
        <p14:creationId xmlns:p14="http://schemas.microsoft.com/office/powerpoint/2010/main" val="242654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5942" y="2810238"/>
            <a:ext cx="12583885" cy="1237524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478971" y="2853613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424543" y="4018387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68168" y="3075057"/>
            <a:ext cx="1638286" cy="707886"/>
          </a:xfrm>
          <a:prstGeom prst="rect">
            <a:avLst/>
          </a:prstGeom>
          <a:solidFill>
            <a:srgbClr val="008A3E"/>
          </a:solidFill>
          <a:ln>
            <a:solidFill>
              <a:srgbClr val="008A3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</a:t>
            </a:r>
          </a:p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&amp; Research</a:t>
            </a:r>
            <a:endParaRPr lang="en-US" sz="20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61818" y="3228945"/>
            <a:ext cx="172697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Publications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0315052" y="201680"/>
            <a:ext cx="1701133" cy="28150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25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search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6206" y="190827"/>
            <a:ext cx="303211" cy="30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468503" y="6490307"/>
            <a:ext cx="3254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Questions / Comments?  Contact our Webmaster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394543" y="188544"/>
            <a:ext cx="1360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 “Burggren Lab”</a:t>
            </a:r>
            <a:endParaRPr lang="en-US" sz="1400" b="1" dirty="0"/>
          </a:p>
        </p:txBody>
      </p:sp>
      <p:pic>
        <p:nvPicPr>
          <p:cNvPr id="1028" name="Picture 4" descr="Image result for back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90" y="191556"/>
            <a:ext cx="301752" cy="30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0347711" y="188544"/>
            <a:ext cx="680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85000"/>
                  </a:schemeClr>
                </a:solidFill>
              </a:rPr>
              <a:t>Search</a:t>
            </a:r>
            <a:endParaRPr lang="en-US" sz="1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427" y="2286000"/>
            <a:ext cx="2286000" cy="2286000"/>
          </a:xfrm>
          <a:prstGeom prst="ellipse">
            <a:avLst/>
          </a:prstGeom>
          <a:gradFill flip="none" rotWithShape="1">
            <a:gsLst>
              <a:gs pos="100000">
                <a:schemeClr val="tx1"/>
              </a:gs>
              <a:gs pos="0">
                <a:srgbClr val="00AB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1370" y="4168532"/>
            <a:ext cx="1402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Curriculum Vitae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622566" y="2702674"/>
            <a:ext cx="1059722" cy="14526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0" name="TextBox 29"/>
          <p:cNvSpPr txBox="1"/>
          <p:nvPr/>
        </p:nvSpPr>
        <p:spPr>
          <a:xfrm>
            <a:off x="428864" y="2396545"/>
            <a:ext cx="1447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Warren Burggren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88589" y="3228945"/>
            <a:ext cx="206800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43125" y="3228945"/>
            <a:ext cx="154887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Consulting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45798" y="3228945"/>
            <a:ext cx="14721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68168" y="3786255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 Appointments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68168" y="4317587"/>
            <a:ext cx="2025930" cy="523220"/>
          </a:xfrm>
          <a:prstGeom prst="rect">
            <a:avLst/>
          </a:prstGeom>
          <a:solidFill>
            <a:srgbClr val="008A3E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4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68168" y="4849993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168168" y="5384571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68168" y="5913903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168168" y="6227042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133529" y="4295555"/>
            <a:ext cx="2310080" cy="843893"/>
            <a:chOff x="6133529" y="4295555"/>
            <a:chExt cx="2310080" cy="843893"/>
          </a:xfrm>
        </p:grpSpPr>
        <p:grpSp>
          <p:nvGrpSpPr>
            <p:cNvPr id="4" name="Group 3"/>
            <p:cNvGrpSpPr/>
            <p:nvPr/>
          </p:nvGrpSpPr>
          <p:grpSpPr>
            <a:xfrm>
              <a:off x="6133529" y="4295555"/>
              <a:ext cx="2310080" cy="561257"/>
              <a:chOff x="6133529" y="4317587"/>
              <a:chExt cx="2607582" cy="561257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6133529" y="4317587"/>
                <a:ext cx="2607582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>
                    <a:solidFill>
                      <a:schemeClr val="accent6">
                        <a:lumMod val="50000"/>
                      </a:schemeClr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Classroom Instruction</a:t>
                </a:r>
                <a:endParaRPr lang="en-US" sz="1200" b="1" dirty="0">
                  <a:solidFill>
                    <a:schemeClr val="accent6">
                      <a:lumMod val="50000"/>
                    </a:schemeClr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133529" y="4601845"/>
                <a:ext cx="2607582" cy="276999"/>
              </a:xfrm>
              <a:prstGeom prst="rect">
                <a:avLst/>
              </a:prstGeom>
              <a:solidFill>
                <a:srgbClr val="008A3E"/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>
                    <a:solidFill>
                      <a:srgbClr val="F1F8EC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Graduate Students Mentored</a:t>
                </a:r>
                <a:endParaRPr lang="en-US" sz="1200" b="1" dirty="0">
                  <a:solidFill>
                    <a:srgbClr val="F1F8EC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6133529" y="4862449"/>
              <a:ext cx="2310080" cy="276999"/>
            </a:xfrm>
            <a:prstGeom prst="rect">
              <a:avLst/>
            </a:prstGeom>
            <a:solidFill>
              <a:srgbClr val="F1F8EC"/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accent6">
                      <a:lumMod val="50000"/>
                    </a:schemeClr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Post-Doctoral Fellows</a:t>
              </a:r>
              <a:endParaRPr lang="en-US" sz="1200" b="1" dirty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8378838" y="4549558"/>
            <a:ext cx="2710503" cy="563791"/>
            <a:chOff x="8378838" y="4549558"/>
            <a:chExt cx="2710503" cy="563791"/>
          </a:xfrm>
        </p:grpSpPr>
        <p:sp>
          <p:nvSpPr>
            <p:cNvPr id="39" name="TextBox 38"/>
            <p:cNvSpPr txBox="1"/>
            <p:nvPr/>
          </p:nvSpPr>
          <p:spPr>
            <a:xfrm>
              <a:off x="8378838" y="4549558"/>
              <a:ext cx="2710503" cy="276999"/>
            </a:xfrm>
            <a:prstGeom prst="rect">
              <a:avLst/>
            </a:prstGeom>
            <a:solidFill>
              <a:srgbClr val="F1F8EC"/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accent6">
                      <a:lumMod val="50000"/>
                    </a:schemeClr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Doctors of Philosophy</a:t>
              </a:r>
              <a:endParaRPr lang="en-US" sz="1200" b="1" dirty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378838" y="4836350"/>
              <a:ext cx="2710503" cy="276999"/>
            </a:xfrm>
            <a:prstGeom prst="rect">
              <a:avLst/>
            </a:prstGeom>
            <a:solidFill>
              <a:srgbClr val="008A3E"/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F1F8EC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Masters in Science / Arts in Science</a:t>
              </a:r>
              <a:endParaRPr lang="en-US" sz="1200" b="1" dirty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3820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124"/>
          <p:cNvSpPr/>
          <p:nvPr/>
        </p:nvSpPr>
        <p:spPr>
          <a:xfrm>
            <a:off x="1252593" y="1749893"/>
            <a:ext cx="10939896" cy="4860160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/>
          <p:cNvSpPr/>
          <p:nvPr/>
        </p:nvSpPr>
        <p:spPr>
          <a:xfrm>
            <a:off x="1" y="810592"/>
            <a:ext cx="12192000" cy="866267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 rot="16200000">
            <a:off x="-2696927" y="2815931"/>
            <a:ext cx="6864559" cy="1232698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9" name="Straight Connector 178"/>
          <p:cNvCxnSpPr/>
          <p:nvPr/>
        </p:nvCxnSpPr>
        <p:spPr>
          <a:xfrm flipV="1">
            <a:off x="1308407" y="-228600"/>
            <a:ext cx="2245" cy="731520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rot="16200000">
            <a:off x="-3498322" y="3429000"/>
            <a:ext cx="73152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167906" y="2215600"/>
            <a:ext cx="1134893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</a:t>
            </a:r>
          </a:p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Appointments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168884" y="2810882"/>
            <a:ext cx="11329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2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165059" y="3436942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96230" y="6602949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Questions / Comments?  Contact our Webmaster</a:t>
            </a:r>
            <a:endParaRPr lang="en-US" sz="1100" dirty="0"/>
          </a:p>
        </p:txBody>
      </p:sp>
      <p:cxnSp>
        <p:nvCxnSpPr>
          <p:cNvPr id="119" name="Straight Connector 118"/>
          <p:cNvCxnSpPr/>
          <p:nvPr/>
        </p:nvCxnSpPr>
        <p:spPr>
          <a:xfrm>
            <a:off x="-653111" y="855557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-653111" y="1624293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/>
          <p:cNvGrpSpPr/>
          <p:nvPr/>
        </p:nvGrpSpPr>
        <p:grpSpPr>
          <a:xfrm>
            <a:off x="177390" y="188544"/>
            <a:ext cx="11842027" cy="307777"/>
            <a:chOff x="177390" y="188544"/>
            <a:chExt cx="11842027" cy="307777"/>
          </a:xfrm>
        </p:grpSpPr>
        <p:sp>
          <p:nvSpPr>
            <p:cNvPr id="145" name="Rounded Rectangle 144"/>
            <p:cNvSpPr/>
            <p:nvPr/>
          </p:nvSpPr>
          <p:spPr>
            <a:xfrm>
              <a:off x="10315052" y="201680"/>
              <a:ext cx="1701133" cy="281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6" name="Picture 2" descr="Image result for search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16206" y="190827"/>
              <a:ext cx="303211" cy="303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7" name="TextBox 146"/>
            <p:cNvSpPr txBox="1"/>
            <p:nvPr/>
          </p:nvSpPr>
          <p:spPr>
            <a:xfrm>
              <a:off x="427924" y="188544"/>
              <a:ext cx="7056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 HOME</a:t>
              </a:r>
              <a:endParaRPr lang="en-US" sz="1400" b="1" dirty="0"/>
            </a:p>
          </p:txBody>
        </p:sp>
        <p:pic>
          <p:nvPicPr>
            <p:cNvPr id="148" name="Picture 4" descr="Image result for back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390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9" name="TextBox 148"/>
            <p:cNvSpPr txBox="1"/>
            <p:nvPr/>
          </p:nvSpPr>
          <p:spPr>
            <a:xfrm>
              <a:off x="10347711" y="188544"/>
              <a:ext cx="6806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Search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23297" y="531670"/>
            <a:ext cx="1424111" cy="1424110"/>
            <a:chOff x="23297" y="531670"/>
            <a:chExt cx="1424111" cy="1424110"/>
          </a:xfrm>
        </p:grpSpPr>
        <p:grpSp>
          <p:nvGrpSpPr>
            <p:cNvPr id="153" name="Group 152"/>
            <p:cNvGrpSpPr>
              <a:grpSpLocks noChangeAspect="1"/>
            </p:cNvGrpSpPr>
            <p:nvPr/>
          </p:nvGrpSpPr>
          <p:grpSpPr>
            <a:xfrm>
              <a:off x="23297" y="531670"/>
              <a:ext cx="1424111" cy="1424110"/>
              <a:chOff x="5000817" y="54430"/>
              <a:chExt cx="1600200" cy="1600200"/>
            </a:xfrm>
          </p:grpSpPr>
          <p:sp>
            <p:nvSpPr>
              <p:cNvPr id="155" name="Oval 154"/>
              <p:cNvSpPr/>
              <p:nvPr/>
            </p:nvSpPr>
            <p:spPr>
              <a:xfrm>
                <a:off x="5000817" y="54430"/>
                <a:ext cx="1600200" cy="1600200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tx1"/>
                  </a:gs>
                  <a:gs pos="0">
                    <a:srgbClr val="00AB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56" name="TextBox 66"/>
              <p:cNvSpPr txBox="1">
                <a:spLocks noChangeArrowheads="1"/>
              </p:cNvSpPr>
              <p:nvPr/>
            </p:nvSpPr>
            <p:spPr bwMode="auto">
              <a:xfrm>
                <a:off x="5121013" y="525990"/>
                <a:ext cx="1359806" cy="657082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haroni" panose="02010803020104030203" pitchFamily="2" charset="-79"/>
                    <a:cs typeface="Aharoni" panose="02010803020104030203" pitchFamily="2" charset="-79"/>
                  </a:rPr>
                  <a:t>WB</a:t>
                </a:r>
                <a:endParaRPr lang="en-US" altLang="en-US" sz="3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endParaRP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5141389" y="1189264"/>
                <a:ext cx="1277421" cy="293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i="1" dirty="0" smtClean="0">
                    <a:solidFill>
                      <a:schemeClr val="bg1"/>
                    </a:solidFill>
                  </a:rPr>
                  <a:t>Curriculum Vitae</a:t>
                </a:r>
              </a:p>
            </p:txBody>
          </p:sp>
        </p:grpSp>
        <p:pic>
          <p:nvPicPr>
            <p:cNvPr id="154" name="Picture 15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229"/>
            <a:stretch/>
          </p:blipFill>
          <p:spPr>
            <a:xfrm>
              <a:off x="417783" y="682402"/>
              <a:ext cx="623728" cy="854998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sp>
        <p:nvSpPr>
          <p:cNvPr id="188" name="TextBox 187"/>
          <p:cNvSpPr txBox="1"/>
          <p:nvPr/>
        </p:nvSpPr>
        <p:spPr>
          <a:xfrm>
            <a:off x="1953304" y="1012893"/>
            <a:ext cx="32282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Research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73" name="TextBox 66"/>
          <p:cNvSpPr txBox="1">
            <a:spLocks noChangeArrowheads="1"/>
          </p:cNvSpPr>
          <p:nvPr/>
        </p:nvSpPr>
        <p:spPr bwMode="auto">
          <a:xfrm>
            <a:off x="5453744" y="1012893"/>
            <a:ext cx="6738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Graduate Students Mentored (</a:t>
            </a:r>
            <a:r>
              <a:rPr lang="en-US" altLang="en-US" i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As Major Advisor</a:t>
            </a:r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)</a:t>
            </a:r>
            <a:endParaRPr lang="en-US" altLang="en-US" sz="2400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165059" y="4426939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165059" y="5427733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165059" y="5868086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07517" y="1848285"/>
            <a:ext cx="107844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Masters in Science / Masters of Arts in Science (Graduation date)</a:t>
            </a:r>
            <a:endParaRPr lang="en-US" sz="11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3823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5942" y="2810238"/>
            <a:ext cx="12583885" cy="1237524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478971" y="2853613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424543" y="4018387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68168" y="3075057"/>
            <a:ext cx="1638286" cy="707886"/>
          </a:xfrm>
          <a:prstGeom prst="rect">
            <a:avLst/>
          </a:prstGeom>
          <a:solidFill>
            <a:srgbClr val="008A3E"/>
          </a:solidFill>
          <a:ln>
            <a:solidFill>
              <a:srgbClr val="008A3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</a:t>
            </a:r>
          </a:p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&amp; Research</a:t>
            </a:r>
            <a:endParaRPr lang="en-US" sz="20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61818" y="3228945"/>
            <a:ext cx="172697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Publications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0315052" y="201680"/>
            <a:ext cx="1701133" cy="28150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25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search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6206" y="190827"/>
            <a:ext cx="303211" cy="30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468503" y="6490307"/>
            <a:ext cx="3254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Questions / Comments?  Contact our Webmaster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394543" y="188544"/>
            <a:ext cx="1360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 “Burggren Lab”</a:t>
            </a:r>
            <a:endParaRPr lang="en-US" sz="1400" b="1" dirty="0"/>
          </a:p>
        </p:txBody>
      </p:sp>
      <p:pic>
        <p:nvPicPr>
          <p:cNvPr id="1028" name="Picture 4" descr="Image result for back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90" y="191556"/>
            <a:ext cx="301752" cy="30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0347711" y="188544"/>
            <a:ext cx="680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85000"/>
                  </a:schemeClr>
                </a:solidFill>
              </a:rPr>
              <a:t>Search</a:t>
            </a:r>
            <a:endParaRPr lang="en-US" sz="1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427" y="2286000"/>
            <a:ext cx="2286000" cy="2286000"/>
          </a:xfrm>
          <a:prstGeom prst="ellipse">
            <a:avLst/>
          </a:prstGeom>
          <a:gradFill flip="none" rotWithShape="1">
            <a:gsLst>
              <a:gs pos="100000">
                <a:schemeClr val="tx1"/>
              </a:gs>
              <a:gs pos="0">
                <a:srgbClr val="00AB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1370" y="4168532"/>
            <a:ext cx="1402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Curriculum Vitae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622566" y="2702674"/>
            <a:ext cx="1059722" cy="14526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0" name="TextBox 29"/>
          <p:cNvSpPr txBox="1"/>
          <p:nvPr/>
        </p:nvSpPr>
        <p:spPr>
          <a:xfrm>
            <a:off x="428864" y="2396545"/>
            <a:ext cx="1447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Warren Burggren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88589" y="3228945"/>
            <a:ext cx="206800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43125" y="3228945"/>
            <a:ext cx="154887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Consulting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45798" y="3228945"/>
            <a:ext cx="14721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68168" y="3786255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 Appointments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68168" y="4317587"/>
            <a:ext cx="2025930" cy="523220"/>
          </a:xfrm>
          <a:prstGeom prst="rect">
            <a:avLst/>
          </a:prstGeom>
          <a:solidFill>
            <a:srgbClr val="008A3E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4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68168" y="4849993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168168" y="5384571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68168" y="5913903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168168" y="6227042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133529" y="4295555"/>
            <a:ext cx="2310080" cy="843893"/>
            <a:chOff x="6133529" y="4295555"/>
            <a:chExt cx="2310080" cy="843893"/>
          </a:xfrm>
        </p:grpSpPr>
        <p:grpSp>
          <p:nvGrpSpPr>
            <p:cNvPr id="4" name="Group 3"/>
            <p:cNvGrpSpPr/>
            <p:nvPr/>
          </p:nvGrpSpPr>
          <p:grpSpPr>
            <a:xfrm>
              <a:off x="6133529" y="4295555"/>
              <a:ext cx="2310080" cy="561257"/>
              <a:chOff x="6133529" y="4317587"/>
              <a:chExt cx="2607582" cy="561257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6133529" y="4317587"/>
                <a:ext cx="2607582" cy="276999"/>
              </a:xfrm>
              <a:prstGeom prst="rect">
                <a:avLst/>
              </a:prstGeom>
              <a:solidFill>
                <a:srgbClr val="F1F8EC"/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>
                    <a:solidFill>
                      <a:schemeClr val="accent6">
                        <a:lumMod val="50000"/>
                      </a:schemeClr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Classroom Instruction</a:t>
                </a:r>
                <a:endParaRPr lang="en-US" sz="1200" b="1" dirty="0">
                  <a:solidFill>
                    <a:schemeClr val="accent6">
                      <a:lumMod val="50000"/>
                    </a:schemeClr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133529" y="4601845"/>
                <a:ext cx="2607582" cy="276999"/>
              </a:xfrm>
              <a:prstGeom prst="rect">
                <a:avLst/>
              </a:prstGeom>
              <a:solidFill>
                <a:srgbClr val="F1F8EC"/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>
                    <a:solidFill>
                      <a:schemeClr val="accent6">
                        <a:lumMod val="50000"/>
                      </a:schemeClr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Graduate Students Mentored</a:t>
                </a:r>
                <a:endParaRPr lang="en-US" sz="1200" b="1" dirty="0">
                  <a:solidFill>
                    <a:schemeClr val="accent6">
                      <a:lumMod val="50000"/>
                    </a:schemeClr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6133529" y="4862449"/>
              <a:ext cx="2310080" cy="276999"/>
            </a:xfrm>
            <a:prstGeom prst="rect">
              <a:avLst/>
            </a:prstGeom>
            <a:solidFill>
              <a:srgbClr val="008A3E"/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F1F8EC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Post-Doctoral Fellows</a:t>
              </a:r>
              <a:endParaRPr lang="en-US" sz="1200" b="1" dirty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177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">
              <a:schemeClr val="bg1"/>
            </a:gs>
            <a:gs pos="65000">
              <a:srgbClr val="F5F5DC"/>
            </a:gs>
            <a:gs pos="35000">
              <a:srgbClr val="F5F5DC"/>
            </a:gs>
            <a:gs pos="95000">
              <a:schemeClr val="bg1"/>
            </a:gs>
            <a:gs pos="80000">
              <a:srgbClr val="F1F8EC"/>
            </a:gs>
            <a:gs pos="20000">
              <a:srgbClr val="F1F8E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5400000">
            <a:off x="-5400043" y="2319385"/>
            <a:ext cx="13095514" cy="2295429"/>
            <a:chOff x="-478971" y="2810238"/>
            <a:chExt cx="13095514" cy="1237524"/>
          </a:xfrm>
        </p:grpSpPr>
        <p:sp>
          <p:nvSpPr>
            <p:cNvPr id="2" name="Rectangle 1"/>
            <p:cNvSpPr/>
            <p:nvPr/>
          </p:nvSpPr>
          <p:spPr>
            <a:xfrm>
              <a:off x="-195942" y="2810238"/>
              <a:ext cx="12583885" cy="1237524"/>
            </a:xfrm>
            <a:prstGeom prst="rect">
              <a:avLst/>
            </a:prstGeom>
            <a:gradFill>
              <a:gsLst>
                <a:gs pos="5000">
                  <a:srgbClr val="059033"/>
                </a:gs>
                <a:gs pos="65000">
                  <a:srgbClr val="0A714D"/>
                </a:gs>
                <a:gs pos="35000">
                  <a:srgbClr val="0A714D"/>
                </a:gs>
                <a:gs pos="95000">
                  <a:srgbClr val="0A714D"/>
                </a:gs>
                <a:gs pos="80000">
                  <a:srgbClr val="00883F"/>
                </a:gs>
                <a:gs pos="20000">
                  <a:srgbClr val="00883F"/>
                </a:gs>
              </a:gsLst>
              <a:lin ang="5400000" scaled="1"/>
            </a:gradFill>
            <a:ln>
              <a:solidFill>
                <a:schemeClr val="tx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-478971" y="2834501"/>
              <a:ext cx="13041086" cy="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-424543" y="4018387"/>
              <a:ext cx="13041086" cy="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0315052" y="201680"/>
            <a:ext cx="1701133" cy="28150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25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026" name="Picture 2" descr="Image result for search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6206" y="190827"/>
            <a:ext cx="303211" cy="30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468503" y="6594478"/>
            <a:ext cx="3254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Questions / Comments?  Contact our Webmaster</a:t>
            </a:r>
            <a:endParaRPr lang="en-US" sz="1200" dirty="0">
              <a:solidFill>
                <a:prstClr val="black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59015" y="118846"/>
            <a:ext cx="1577398" cy="307777"/>
            <a:chOff x="177390" y="188544"/>
            <a:chExt cx="1577398" cy="307777"/>
          </a:xfrm>
        </p:grpSpPr>
        <p:sp>
          <p:nvSpPr>
            <p:cNvPr id="24" name="TextBox 23"/>
            <p:cNvSpPr txBox="1"/>
            <p:nvPr/>
          </p:nvSpPr>
          <p:spPr>
            <a:xfrm>
              <a:off x="394543" y="188544"/>
              <a:ext cx="136024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>
                      <a:lumMod val="75000"/>
                    </a:schemeClr>
                  </a:solidFill>
                </a:rPr>
                <a:t> “Burggren Lab”</a:t>
              </a:r>
              <a:endParaRPr lang="en-US" sz="14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pic>
          <p:nvPicPr>
            <p:cNvPr id="1028" name="Picture 4" descr="Image result for back icon"/>
            <p:cNvPicPr>
              <a:picLocks noChangeAspect="1" noChangeArrowheads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390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8" name="TextBox 27"/>
          <p:cNvSpPr txBox="1"/>
          <p:nvPr/>
        </p:nvSpPr>
        <p:spPr>
          <a:xfrm>
            <a:off x="10347711" y="188544"/>
            <a:ext cx="680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white">
                    <a:lumMod val="85000"/>
                  </a:prstClr>
                </a:solidFill>
              </a:rPr>
              <a:t>Search</a:t>
            </a:r>
            <a:endParaRPr lang="en-US" sz="1400" b="1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37066" y="2480910"/>
            <a:ext cx="12212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i="1" dirty="0" smtClean="0">
                <a:solidFill>
                  <a:prstClr val="white"/>
                </a:solidFill>
              </a:rPr>
              <a:t>Curriculum Vitae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9490" y="2216303"/>
            <a:ext cx="17764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Helvetica" panose="020B0604020202020204" pitchFamily="34" charset="0"/>
              </a:rPr>
              <a:t>Warren Burggren</a:t>
            </a: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617853" y="659456"/>
            <a:ext cx="1059722" cy="1452652"/>
          </a:xfrm>
          <a:prstGeom prst="rect">
            <a:avLst/>
          </a:prstGeom>
          <a:ln w="38100" cap="sq">
            <a:gradFill flip="none" rotWithShape="1">
              <a:gsLst>
                <a:gs pos="0">
                  <a:schemeClr val="tx1"/>
                </a:gs>
                <a:gs pos="50000">
                  <a:srgbClr val="0A714D"/>
                </a:gs>
                <a:gs pos="100000">
                  <a:schemeClr val="tx1"/>
                </a:gs>
              </a:gsLst>
              <a:lin ang="2700000" scaled="1"/>
              <a:tileRect/>
            </a:gra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6" name="TextBox 35"/>
          <p:cNvSpPr txBox="1"/>
          <p:nvPr/>
        </p:nvSpPr>
        <p:spPr>
          <a:xfrm>
            <a:off x="328571" y="3774964"/>
            <a:ext cx="163828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5F5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Teaching </a:t>
            </a:r>
          </a:p>
          <a:p>
            <a:pPr algn="ctr"/>
            <a:r>
              <a:rPr lang="en-US" sz="1400" dirty="0" smtClean="0">
                <a:solidFill>
                  <a:srgbClr val="F5F5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&amp; Research</a:t>
            </a:r>
            <a:endParaRPr lang="en-US" sz="1400" dirty="0">
              <a:solidFill>
                <a:srgbClr val="F5F5D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84225" y="4343572"/>
            <a:ext cx="172697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5F5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Publications</a:t>
            </a:r>
            <a:endParaRPr lang="en-US" sz="1400" dirty="0">
              <a:solidFill>
                <a:srgbClr val="F5F5D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13713" y="4696737"/>
            <a:ext cx="206800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5F5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73277" y="5049902"/>
            <a:ext cx="1548875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5F5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Consulting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11622" y="3421799"/>
            <a:ext cx="147218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5F5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  <a:endParaRPr lang="en-US" sz="1400" dirty="0">
              <a:solidFill>
                <a:srgbClr val="F5F5D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7683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124"/>
          <p:cNvSpPr/>
          <p:nvPr/>
        </p:nvSpPr>
        <p:spPr>
          <a:xfrm>
            <a:off x="1252593" y="1749893"/>
            <a:ext cx="10939896" cy="4860160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/>
          <p:cNvSpPr/>
          <p:nvPr/>
        </p:nvSpPr>
        <p:spPr>
          <a:xfrm>
            <a:off x="1" y="810592"/>
            <a:ext cx="12192000" cy="866267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 rot="16200000">
            <a:off x="-2696927" y="2815931"/>
            <a:ext cx="6864559" cy="1232698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9" name="Straight Connector 178"/>
          <p:cNvCxnSpPr/>
          <p:nvPr/>
        </p:nvCxnSpPr>
        <p:spPr>
          <a:xfrm flipV="1">
            <a:off x="1308407" y="-228600"/>
            <a:ext cx="2245" cy="731520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rot="16200000">
            <a:off x="-3498322" y="3429000"/>
            <a:ext cx="73152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167906" y="2215600"/>
            <a:ext cx="1134893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</a:t>
            </a:r>
          </a:p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Appointments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168884" y="2810882"/>
            <a:ext cx="11329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2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165059" y="3436942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96230" y="6602949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Questions / Comments?  Contact our Webmaster</a:t>
            </a:r>
            <a:endParaRPr lang="en-US" sz="1100" dirty="0"/>
          </a:p>
        </p:txBody>
      </p:sp>
      <p:cxnSp>
        <p:nvCxnSpPr>
          <p:cNvPr id="119" name="Straight Connector 118"/>
          <p:cNvCxnSpPr/>
          <p:nvPr/>
        </p:nvCxnSpPr>
        <p:spPr>
          <a:xfrm>
            <a:off x="-653111" y="855557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-653111" y="1624293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/>
          <p:cNvGrpSpPr/>
          <p:nvPr/>
        </p:nvGrpSpPr>
        <p:grpSpPr>
          <a:xfrm>
            <a:off x="177390" y="188544"/>
            <a:ext cx="11842027" cy="307777"/>
            <a:chOff x="177390" y="188544"/>
            <a:chExt cx="11842027" cy="307777"/>
          </a:xfrm>
        </p:grpSpPr>
        <p:sp>
          <p:nvSpPr>
            <p:cNvPr id="145" name="Rounded Rectangle 144"/>
            <p:cNvSpPr/>
            <p:nvPr/>
          </p:nvSpPr>
          <p:spPr>
            <a:xfrm>
              <a:off x="10315052" y="201680"/>
              <a:ext cx="1701133" cy="281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6" name="Picture 2" descr="Image result for search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16206" y="190827"/>
              <a:ext cx="303211" cy="303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7" name="TextBox 146"/>
            <p:cNvSpPr txBox="1"/>
            <p:nvPr/>
          </p:nvSpPr>
          <p:spPr>
            <a:xfrm>
              <a:off x="427924" y="188544"/>
              <a:ext cx="7056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 HOME</a:t>
              </a:r>
              <a:endParaRPr lang="en-US" sz="1400" b="1" dirty="0"/>
            </a:p>
          </p:txBody>
        </p:sp>
        <p:pic>
          <p:nvPicPr>
            <p:cNvPr id="148" name="Picture 4" descr="Image result for back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390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9" name="TextBox 148"/>
            <p:cNvSpPr txBox="1"/>
            <p:nvPr/>
          </p:nvSpPr>
          <p:spPr>
            <a:xfrm>
              <a:off x="10347711" y="188544"/>
              <a:ext cx="6806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Search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23297" y="531670"/>
            <a:ext cx="1424111" cy="1424110"/>
            <a:chOff x="23297" y="531670"/>
            <a:chExt cx="1424111" cy="1424110"/>
          </a:xfrm>
        </p:grpSpPr>
        <p:grpSp>
          <p:nvGrpSpPr>
            <p:cNvPr id="153" name="Group 152"/>
            <p:cNvGrpSpPr>
              <a:grpSpLocks noChangeAspect="1"/>
            </p:cNvGrpSpPr>
            <p:nvPr/>
          </p:nvGrpSpPr>
          <p:grpSpPr>
            <a:xfrm>
              <a:off x="23297" y="531670"/>
              <a:ext cx="1424111" cy="1424110"/>
              <a:chOff x="5000817" y="54430"/>
              <a:chExt cx="1600200" cy="1600200"/>
            </a:xfrm>
          </p:grpSpPr>
          <p:sp>
            <p:nvSpPr>
              <p:cNvPr id="155" name="Oval 154"/>
              <p:cNvSpPr/>
              <p:nvPr/>
            </p:nvSpPr>
            <p:spPr>
              <a:xfrm>
                <a:off x="5000817" y="54430"/>
                <a:ext cx="1600200" cy="1600200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tx1"/>
                  </a:gs>
                  <a:gs pos="0">
                    <a:srgbClr val="00AB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56" name="TextBox 66"/>
              <p:cNvSpPr txBox="1">
                <a:spLocks noChangeArrowheads="1"/>
              </p:cNvSpPr>
              <p:nvPr/>
            </p:nvSpPr>
            <p:spPr bwMode="auto">
              <a:xfrm>
                <a:off x="5121013" y="525990"/>
                <a:ext cx="1359806" cy="657082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haroni" panose="02010803020104030203" pitchFamily="2" charset="-79"/>
                    <a:cs typeface="Aharoni" panose="02010803020104030203" pitchFamily="2" charset="-79"/>
                  </a:rPr>
                  <a:t>WB</a:t>
                </a:r>
                <a:endParaRPr lang="en-US" altLang="en-US" sz="3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endParaRP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5141389" y="1189264"/>
                <a:ext cx="1277421" cy="293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i="1" dirty="0" smtClean="0">
                    <a:solidFill>
                      <a:schemeClr val="bg1"/>
                    </a:solidFill>
                  </a:rPr>
                  <a:t>Curriculum Vitae</a:t>
                </a:r>
              </a:p>
            </p:txBody>
          </p:sp>
        </p:grpSp>
        <p:pic>
          <p:nvPicPr>
            <p:cNvPr id="154" name="Picture 15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229"/>
            <a:stretch/>
          </p:blipFill>
          <p:spPr>
            <a:xfrm>
              <a:off x="417783" y="682402"/>
              <a:ext cx="623728" cy="854998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sp>
        <p:nvSpPr>
          <p:cNvPr id="188" name="TextBox 187"/>
          <p:cNvSpPr txBox="1"/>
          <p:nvPr/>
        </p:nvSpPr>
        <p:spPr>
          <a:xfrm>
            <a:off x="1953304" y="1012893"/>
            <a:ext cx="32282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Research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73" name="TextBox 66"/>
          <p:cNvSpPr txBox="1">
            <a:spLocks noChangeArrowheads="1"/>
          </p:cNvSpPr>
          <p:nvPr/>
        </p:nvSpPr>
        <p:spPr bwMode="auto">
          <a:xfrm>
            <a:off x="5453744" y="1012893"/>
            <a:ext cx="6738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Post-Doctoral Fellows (</a:t>
            </a:r>
            <a:r>
              <a:rPr lang="en-US" altLang="en-US" i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Supervised</a:t>
            </a:r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)</a:t>
            </a:r>
            <a:endParaRPr lang="en-US" altLang="en-US" sz="2400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165059" y="4426939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165059" y="5427733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165059" y="5868086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07517" y="1848285"/>
            <a:ext cx="107844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Masters in Science / Masters of Arts in Science (Graduation date)</a:t>
            </a:r>
            <a:endParaRPr lang="en-US" sz="11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2440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5942" y="2810238"/>
            <a:ext cx="12583885" cy="1237524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478971" y="2853613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424543" y="4018387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68168" y="3075057"/>
            <a:ext cx="1638286" cy="707886"/>
          </a:xfrm>
          <a:prstGeom prst="rect">
            <a:avLst/>
          </a:prstGeom>
          <a:solidFill>
            <a:srgbClr val="008A3E"/>
          </a:solidFill>
          <a:ln>
            <a:solidFill>
              <a:srgbClr val="008A3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</a:t>
            </a:r>
          </a:p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&amp; Research</a:t>
            </a:r>
            <a:endParaRPr lang="en-US" sz="20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61818" y="3228945"/>
            <a:ext cx="172697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Publications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0315052" y="201680"/>
            <a:ext cx="1701133" cy="28150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25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search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6206" y="190827"/>
            <a:ext cx="303211" cy="30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468503" y="6490307"/>
            <a:ext cx="3254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Questions / Comments?  Contact our Webmaster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394543" y="188544"/>
            <a:ext cx="1360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 “Burggren Lab”</a:t>
            </a:r>
            <a:endParaRPr lang="en-US" sz="1400" b="1" dirty="0"/>
          </a:p>
        </p:txBody>
      </p:sp>
      <p:pic>
        <p:nvPicPr>
          <p:cNvPr id="1028" name="Picture 4" descr="Image result for back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90" y="191556"/>
            <a:ext cx="301752" cy="30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0347711" y="188544"/>
            <a:ext cx="680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85000"/>
                  </a:schemeClr>
                </a:solidFill>
              </a:rPr>
              <a:t>Search</a:t>
            </a:r>
            <a:endParaRPr lang="en-US" sz="1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427" y="2286000"/>
            <a:ext cx="2286000" cy="2286000"/>
          </a:xfrm>
          <a:prstGeom prst="ellipse">
            <a:avLst/>
          </a:prstGeom>
          <a:gradFill flip="none" rotWithShape="1">
            <a:gsLst>
              <a:gs pos="100000">
                <a:schemeClr val="tx1"/>
              </a:gs>
              <a:gs pos="0">
                <a:srgbClr val="00AB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1370" y="4168532"/>
            <a:ext cx="1402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Curriculum Vitae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622566" y="2702674"/>
            <a:ext cx="1059722" cy="14526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0" name="TextBox 29"/>
          <p:cNvSpPr txBox="1"/>
          <p:nvPr/>
        </p:nvSpPr>
        <p:spPr>
          <a:xfrm>
            <a:off x="428864" y="2396545"/>
            <a:ext cx="1447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Warren Burggren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88589" y="3228945"/>
            <a:ext cx="206800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43125" y="3228945"/>
            <a:ext cx="154887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Consulting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45798" y="3228945"/>
            <a:ext cx="14721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68168" y="3786255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 Appointments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68168" y="4317587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68168" y="4849993"/>
            <a:ext cx="2025930" cy="523220"/>
          </a:xfrm>
          <a:prstGeom prst="rect">
            <a:avLst/>
          </a:prstGeom>
          <a:solidFill>
            <a:srgbClr val="008A3E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4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168168" y="5384571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68168" y="5913903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168168" y="6227042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4623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124"/>
          <p:cNvSpPr/>
          <p:nvPr/>
        </p:nvSpPr>
        <p:spPr>
          <a:xfrm>
            <a:off x="1252593" y="1749893"/>
            <a:ext cx="10939896" cy="4860160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/>
          <p:cNvSpPr/>
          <p:nvPr/>
        </p:nvSpPr>
        <p:spPr>
          <a:xfrm>
            <a:off x="1" y="810592"/>
            <a:ext cx="12192000" cy="866267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 rot="16200000">
            <a:off x="-2696927" y="2815931"/>
            <a:ext cx="6864559" cy="1232698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9" name="Straight Connector 178"/>
          <p:cNvCxnSpPr/>
          <p:nvPr/>
        </p:nvCxnSpPr>
        <p:spPr>
          <a:xfrm flipV="1">
            <a:off x="1308407" y="-228600"/>
            <a:ext cx="2245" cy="731520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rot="16200000">
            <a:off x="-3498322" y="3429000"/>
            <a:ext cx="73152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167906" y="2215600"/>
            <a:ext cx="1134893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</a:t>
            </a:r>
          </a:p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Appointments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168884" y="2810882"/>
            <a:ext cx="11329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200" b="1" dirty="0">
              <a:solidFill>
                <a:schemeClr val="accent6">
                  <a:lumMod val="40000"/>
                  <a:lumOff val="6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165059" y="3436942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2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96230" y="6602949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Questions / Comments?  Contact our Webmaster</a:t>
            </a:r>
            <a:endParaRPr lang="en-US" sz="1100" dirty="0"/>
          </a:p>
        </p:txBody>
      </p:sp>
      <p:cxnSp>
        <p:nvCxnSpPr>
          <p:cNvPr id="119" name="Straight Connector 118"/>
          <p:cNvCxnSpPr/>
          <p:nvPr/>
        </p:nvCxnSpPr>
        <p:spPr>
          <a:xfrm>
            <a:off x="-653111" y="855557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-653111" y="1624293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/>
          <p:cNvGrpSpPr/>
          <p:nvPr/>
        </p:nvGrpSpPr>
        <p:grpSpPr>
          <a:xfrm>
            <a:off x="177390" y="188544"/>
            <a:ext cx="11842027" cy="307777"/>
            <a:chOff x="177390" y="188544"/>
            <a:chExt cx="11842027" cy="307777"/>
          </a:xfrm>
        </p:grpSpPr>
        <p:sp>
          <p:nvSpPr>
            <p:cNvPr id="145" name="Rounded Rectangle 144"/>
            <p:cNvSpPr/>
            <p:nvPr/>
          </p:nvSpPr>
          <p:spPr>
            <a:xfrm>
              <a:off x="10315052" y="201680"/>
              <a:ext cx="1701133" cy="281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6" name="Picture 2" descr="Image result for search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16206" y="190827"/>
              <a:ext cx="303211" cy="303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7" name="TextBox 146"/>
            <p:cNvSpPr txBox="1"/>
            <p:nvPr/>
          </p:nvSpPr>
          <p:spPr>
            <a:xfrm>
              <a:off x="427924" y="188544"/>
              <a:ext cx="7056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 HOME</a:t>
              </a:r>
              <a:endParaRPr lang="en-US" sz="1400" b="1" dirty="0"/>
            </a:p>
          </p:txBody>
        </p:sp>
        <p:pic>
          <p:nvPicPr>
            <p:cNvPr id="148" name="Picture 4" descr="Image result for back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390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9" name="TextBox 148"/>
            <p:cNvSpPr txBox="1"/>
            <p:nvPr/>
          </p:nvSpPr>
          <p:spPr>
            <a:xfrm>
              <a:off x="10347711" y="188544"/>
              <a:ext cx="6806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Search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23297" y="531670"/>
            <a:ext cx="1424111" cy="1424110"/>
            <a:chOff x="23297" y="531670"/>
            <a:chExt cx="1424111" cy="1424110"/>
          </a:xfrm>
        </p:grpSpPr>
        <p:grpSp>
          <p:nvGrpSpPr>
            <p:cNvPr id="153" name="Group 152"/>
            <p:cNvGrpSpPr>
              <a:grpSpLocks noChangeAspect="1"/>
            </p:cNvGrpSpPr>
            <p:nvPr/>
          </p:nvGrpSpPr>
          <p:grpSpPr>
            <a:xfrm>
              <a:off x="23297" y="531670"/>
              <a:ext cx="1424111" cy="1424110"/>
              <a:chOff x="5000817" y="54430"/>
              <a:chExt cx="1600200" cy="1600200"/>
            </a:xfrm>
          </p:grpSpPr>
          <p:sp>
            <p:nvSpPr>
              <p:cNvPr id="155" name="Oval 154"/>
              <p:cNvSpPr/>
              <p:nvPr/>
            </p:nvSpPr>
            <p:spPr>
              <a:xfrm>
                <a:off x="5000817" y="54430"/>
                <a:ext cx="1600200" cy="1600200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tx1"/>
                  </a:gs>
                  <a:gs pos="0">
                    <a:srgbClr val="00AB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56" name="TextBox 66"/>
              <p:cNvSpPr txBox="1">
                <a:spLocks noChangeArrowheads="1"/>
              </p:cNvSpPr>
              <p:nvPr/>
            </p:nvSpPr>
            <p:spPr bwMode="auto">
              <a:xfrm>
                <a:off x="5121013" y="525990"/>
                <a:ext cx="1359806" cy="657082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haroni" panose="02010803020104030203" pitchFamily="2" charset="-79"/>
                    <a:cs typeface="Aharoni" panose="02010803020104030203" pitchFamily="2" charset="-79"/>
                  </a:rPr>
                  <a:t>WB</a:t>
                </a:r>
                <a:endParaRPr lang="en-US" altLang="en-US" sz="3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endParaRP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5141389" y="1189264"/>
                <a:ext cx="1277421" cy="293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i="1" dirty="0" smtClean="0">
                    <a:solidFill>
                      <a:schemeClr val="bg1"/>
                    </a:solidFill>
                  </a:rPr>
                  <a:t>Curriculum Vitae</a:t>
                </a:r>
              </a:p>
            </p:txBody>
          </p:sp>
        </p:grpSp>
        <p:pic>
          <p:nvPicPr>
            <p:cNvPr id="154" name="Picture 15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229"/>
            <a:stretch/>
          </p:blipFill>
          <p:spPr>
            <a:xfrm>
              <a:off x="417783" y="682402"/>
              <a:ext cx="623728" cy="854998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sp>
        <p:nvSpPr>
          <p:cNvPr id="188" name="TextBox 187"/>
          <p:cNvSpPr txBox="1"/>
          <p:nvPr/>
        </p:nvSpPr>
        <p:spPr>
          <a:xfrm>
            <a:off x="1953304" y="1012893"/>
            <a:ext cx="32282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Research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73" name="TextBox 66"/>
          <p:cNvSpPr txBox="1">
            <a:spLocks noChangeArrowheads="1"/>
          </p:cNvSpPr>
          <p:nvPr/>
        </p:nvSpPr>
        <p:spPr bwMode="auto">
          <a:xfrm>
            <a:off x="5453744" y="1012893"/>
            <a:ext cx="6738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XXX (</a:t>
            </a:r>
            <a:r>
              <a:rPr lang="en-US" altLang="en-US" i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Supervised</a:t>
            </a:r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)</a:t>
            </a:r>
            <a:endParaRPr lang="en-US" altLang="en-US" sz="2400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165059" y="4426939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165059" y="5427733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165059" y="5868086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07517" y="1848285"/>
            <a:ext cx="107844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XXX</a:t>
            </a:r>
            <a:endParaRPr lang="en-US" sz="11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7857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5942" y="2810238"/>
            <a:ext cx="12583885" cy="1237524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478971" y="2853613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424543" y="4018387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68168" y="3075057"/>
            <a:ext cx="1638286" cy="707886"/>
          </a:xfrm>
          <a:prstGeom prst="rect">
            <a:avLst/>
          </a:prstGeom>
          <a:solidFill>
            <a:srgbClr val="008A3E"/>
          </a:solidFill>
          <a:ln>
            <a:solidFill>
              <a:srgbClr val="008A3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</a:t>
            </a:r>
          </a:p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&amp; Research</a:t>
            </a:r>
            <a:endParaRPr lang="en-US" sz="20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61818" y="3228945"/>
            <a:ext cx="172697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Publications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0315052" y="201680"/>
            <a:ext cx="1701133" cy="28150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25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search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6206" y="190827"/>
            <a:ext cx="303211" cy="30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468503" y="6490307"/>
            <a:ext cx="3254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Questions / Comments?  Contact our Webmaster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394543" y="188544"/>
            <a:ext cx="1360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 “Burggren Lab”</a:t>
            </a:r>
            <a:endParaRPr lang="en-US" sz="1400" b="1" dirty="0"/>
          </a:p>
        </p:txBody>
      </p:sp>
      <p:pic>
        <p:nvPicPr>
          <p:cNvPr id="1028" name="Picture 4" descr="Image result for back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90" y="191556"/>
            <a:ext cx="301752" cy="30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0347711" y="188544"/>
            <a:ext cx="680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85000"/>
                  </a:schemeClr>
                </a:solidFill>
              </a:rPr>
              <a:t>Search</a:t>
            </a:r>
            <a:endParaRPr lang="en-US" sz="1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427" y="2286000"/>
            <a:ext cx="2286000" cy="2286000"/>
          </a:xfrm>
          <a:prstGeom prst="ellipse">
            <a:avLst/>
          </a:prstGeom>
          <a:gradFill flip="none" rotWithShape="1">
            <a:gsLst>
              <a:gs pos="100000">
                <a:schemeClr val="tx1"/>
              </a:gs>
              <a:gs pos="0">
                <a:srgbClr val="00AB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1370" y="4168532"/>
            <a:ext cx="1402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Curriculum Vitae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622566" y="2702674"/>
            <a:ext cx="1059722" cy="14526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0" name="TextBox 29"/>
          <p:cNvSpPr txBox="1"/>
          <p:nvPr/>
        </p:nvSpPr>
        <p:spPr>
          <a:xfrm>
            <a:off x="428864" y="2396545"/>
            <a:ext cx="1447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Warren Burggren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88589" y="3228945"/>
            <a:ext cx="206800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43125" y="3228945"/>
            <a:ext cx="154887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Consulting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45798" y="3228945"/>
            <a:ext cx="14721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68168" y="3786255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 Appointments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68168" y="4317587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68168" y="4849993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168168" y="5384571"/>
            <a:ext cx="2025930" cy="523220"/>
          </a:xfrm>
          <a:prstGeom prst="rect">
            <a:avLst/>
          </a:prstGeom>
          <a:solidFill>
            <a:srgbClr val="008A3E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4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68168" y="5913903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168168" y="6227042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573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124"/>
          <p:cNvSpPr/>
          <p:nvPr/>
        </p:nvSpPr>
        <p:spPr>
          <a:xfrm>
            <a:off x="1252593" y="1749893"/>
            <a:ext cx="10939896" cy="4860160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/>
          <p:cNvSpPr/>
          <p:nvPr/>
        </p:nvSpPr>
        <p:spPr>
          <a:xfrm>
            <a:off x="1" y="810592"/>
            <a:ext cx="12192000" cy="866267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 rot="16200000">
            <a:off x="-2696927" y="2815931"/>
            <a:ext cx="6864559" cy="1232698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9" name="Straight Connector 178"/>
          <p:cNvCxnSpPr/>
          <p:nvPr/>
        </p:nvCxnSpPr>
        <p:spPr>
          <a:xfrm flipV="1">
            <a:off x="1308407" y="-228600"/>
            <a:ext cx="2245" cy="731520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rot="16200000">
            <a:off x="-3498322" y="3429000"/>
            <a:ext cx="73152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167906" y="2215600"/>
            <a:ext cx="1134893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</a:t>
            </a:r>
          </a:p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Appointments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168884" y="2810882"/>
            <a:ext cx="11329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200" b="1" dirty="0">
              <a:solidFill>
                <a:schemeClr val="accent6">
                  <a:lumMod val="40000"/>
                  <a:lumOff val="6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165059" y="3436942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96230" y="6602949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Questions / Comments?  Contact our Webmaster</a:t>
            </a:r>
            <a:endParaRPr lang="en-US" sz="1100" dirty="0"/>
          </a:p>
        </p:txBody>
      </p:sp>
      <p:cxnSp>
        <p:nvCxnSpPr>
          <p:cNvPr id="119" name="Straight Connector 118"/>
          <p:cNvCxnSpPr/>
          <p:nvPr/>
        </p:nvCxnSpPr>
        <p:spPr>
          <a:xfrm>
            <a:off x="-653111" y="855557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-653111" y="1624293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/>
          <p:cNvGrpSpPr/>
          <p:nvPr/>
        </p:nvGrpSpPr>
        <p:grpSpPr>
          <a:xfrm>
            <a:off x="177390" y="188544"/>
            <a:ext cx="11842027" cy="307777"/>
            <a:chOff x="177390" y="188544"/>
            <a:chExt cx="11842027" cy="307777"/>
          </a:xfrm>
        </p:grpSpPr>
        <p:sp>
          <p:nvSpPr>
            <p:cNvPr id="145" name="Rounded Rectangle 144"/>
            <p:cNvSpPr/>
            <p:nvPr/>
          </p:nvSpPr>
          <p:spPr>
            <a:xfrm>
              <a:off x="10315052" y="201680"/>
              <a:ext cx="1701133" cy="281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6" name="Picture 2" descr="Image result for search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16206" y="190827"/>
              <a:ext cx="303211" cy="303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7" name="TextBox 146"/>
            <p:cNvSpPr txBox="1"/>
            <p:nvPr/>
          </p:nvSpPr>
          <p:spPr>
            <a:xfrm>
              <a:off x="427924" y="188544"/>
              <a:ext cx="7056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 HOME</a:t>
              </a:r>
              <a:endParaRPr lang="en-US" sz="1400" b="1" dirty="0"/>
            </a:p>
          </p:txBody>
        </p:sp>
        <p:pic>
          <p:nvPicPr>
            <p:cNvPr id="148" name="Picture 4" descr="Image result for back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390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9" name="TextBox 148"/>
            <p:cNvSpPr txBox="1"/>
            <p:nvPr/>
          </p:nvSpPr>
          <p:spPr>
            <a:xfrm>
              <a:off x="10347711" y="188544"/>
              <a:ext cx="6806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Search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23297" y="531670"/>
            <a:ext cx="1424111" cy="1424110"/>
            <a:chOff x="23297" y="531670"/>
            <a:chExt cx="1424111" cy="1424110"/>
          </a:xfrm>
        </p:grpSpPr>
        <p:grpSp>
          <p:nvGrpSpPr>
            <p:cNvPr id="153" name="Group 152"/>
            <p:cNvGrpSpPr>
              <a:grpSpLocks noChangeAspect="1"/>
            </p:cNvGrpSpPr>
            <p:nvPr/>
          </p:nvGrpSpPr>
          <p:grpSpPr>
            <a:xfrm>
              <a:off x="23297" y="531670"/>
              <a:ext cx="1424111" cy="1424110"/>
              <a:chOff x="5000817" y="54430"/>
              <a:chExt cx="1600200" cy="1600200"/>
            </a:xfrm>
          </p:grpSpPr>
          <p:sp>
            <p:nvSpPr>
              <p:cNvPr id="155" name="Oval 154"/>
              <p:cNvSpPr/>
              <p:nvPr/>
            </p:nvSpPr>
            <p:spPr>
              <a:xfrm>
                <a:off x="5000817" y="54430"/>
                <a:ext cx="1600200" cy="1600200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tx1"/>
                  </a:gs>
                  <a:gs pos="0">
                    <a:srgbClr val="00AB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56" name="TextBox 66"/>
              <p:cNvSpPr txBox="1">
                <a:spLocks noChangeArrowheads="1"/>
              </p:cNvSpPr>
              <p:nvPr/>
            </p:nvSpPr>
            <p:spPr bwMode="auto">
              <a:xfrm>
                <a:off x="5121013" y="525990"/>
                <a:ext cx="1359806" cy="657082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haroni" panose="02010803020104030203" pitchFamily="2" charset="-79"/>
                    <a:cs typeface="Aharoni" panose="02010803020104030203" pitchFamily="2" charset="-79"/>
                  </a:rPr>
                  <a:t>WB</a:t>
                </a:r>
                <a:endParaRPr lang="en-US" altLang="en-US" sz="3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endParaRP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5141389" y="1189264"/>
                <a:ext cx="1277421" cy="293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i="1" dirty="0" smtClean="0">
                    <a:solidFill>
                      <a:schemeClr val="bg1"/>
                    </a:solidFill>
                  </a:rPr>
                  <a:t>Curriculum Vitae</a:t>
                </a:r>
              </a:p>
            </p:txBody>
          </p:sp>
        </p:grpSp>
        <p:pic>
          <p:nvPicPr>
            <p:cNvPr id="154" name="Picture 15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229"/>
            <a:stretch/>
          </p:blipFill>
          <p:spPr>
            <a:xfrm>
              <a:off x="417783" y="682402"/>
              <a:ext cx="623728" cy="854998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sp>
        <p:nvSpPr>
          <p:cNvPr id="188" name="TextBox 187"/>
          <p:cNvSpPr txBox="1"/>
          <p:nvPr/>
        </p:nvSpPr>
        <p:spPr>
          <a:xfrm>
            <a:off x="1953304" y="1012893"/>
            <a:ext cx="32282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Research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73" name="TextBox 66"/>
          <p:cNvSpPr txBox="1">
            <a:spLocks noChangeArrowheads="1"/>
          </p:cNvSpPr>
          <p:nvPr/>
        </p:nvSpPr>
        <p:spPr bwMode="auto">
          <a:xfrm>
            <a:off x="5453744" y="1012893"/>
            <a:ext cx="6738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XXX (</a:t>
            </a:r>
            <a:r>
              <a:rPr lang="en-US" altLang="en-US" i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Supervised</a:t>
            </a:r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)</a:t>
            </a:r>
            <a:endParaRPr lang="en-US" altLang="en-US" sz="2400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165059" y="4426939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2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165059" y="5427733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165059" y="5868086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07517" y="1848285"/>
            <a:ext cx="107844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XXX</a:t>
            </a:r>
            <a:endParaRPr lang="en-US" sz="11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8537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5942" y="2810238"/>
            <a:ext cx="12583885" cy="1237524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478971" y="2853613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424543" y="4018387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68168" y="3075057"/>
            <a:ext cx="1638286" cy="707886"/>
          </a:xfrm>
          <a:prstGeom prst="rect">
            <a:avLst/>
          </a:prstGeom>
          <a:solidFill>
            <a:srgbClr val="008A3E"/>
          </a:solidFill>
          <a:ln>
            <a:solidFill>
              <a:srgbClr val="008A3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</a:t>
            </a:r>
          </a:p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&amp; Research</a:t>
            </a:r>
            <a:endParaRPr lang="en-US" sz="20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61818" y="3228945"/>
            <a:ext cx="172697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Publications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0315052" y="201680"/>
            <a:ext cx="1701133" cy="28150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25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search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6206" y="190827"/>
            <a:ext cx="303211" cy="30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468503" y="6490307"/>
            <a:ext cx="3254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Questions / Comments?  Contact our Webmaster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394543" y="188544"/>
            <a:ext cx="1360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 “Burggren Lab”</a:t>
            </a:r>
            <a:endParaRPr lang="en-US" sz="1400" b="1" dirty="0"/>
          </a:p>
        </p:txBody>
      </p:sp>
      <p:pic>
        <p:nvPicPr>
          <p:cNvPr id="1028" name="Picture 4" descr="Image result for back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90" y="191556"/>
            <a:ext cx="301752" cy="30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0347711" y="188544"/>
            <a:ext cx="680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85000"/>
                  </a:schemeClr>
                </a:solidFill>
              </a:rPr>
              <a:t>Search</a:t>
            </a:r>
            <a:endParaRPr lang="en-US" sz="1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427" y="2286000"/>
            <a:ext cx="2286000" cy="2286000"/>
          </a:xfrm>
          <a:prstGeom prst="ellipse">
            <a:avLst/>
          </a:prstGeom>
          <a:gradFill flip="none" rotWithShape="1">
            <a:gsLst>
              <a:gs pos="100000">
                <a:schemeClr val="tx1"/>
              </a:gs>
              <a:gs pos="0">
                <a:srgbClr val="00AB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1370" y="4168532"/>
            <a:ext cx="1402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Curriculum Vitae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622566" y="2702674"/>
            <a:ext cx="1059722" cy="14526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0" name="TextBox 29"/>
          <p:cNvSpPr txBox="1"/>
          <p:nvPr/>
        </p:nvSpPr>
        <p:spPr>
          <a:xfrm>
            <a:off x="428864" y="2396545"/>
            <a:ext cx="1447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Warren Burggren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88589" y="3228945"/>
            <a:ext cx="206800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43125" y="3228945"/>
            <a:ext cx="154887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Consulting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45798" y="3228945"/>
            <a:ext cx="14721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68168" y="3786255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 Appointments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68168" y="4317587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68168" y="4849993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168168" y="5384571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68168" y="5913903"/>
            <a:ext cx="2025930" cy="307777"/>
          </a:xfrm>
          <a:prstGeom prst="rect">
            <a:avLst/>
          </a:prstGeom>
          <a:solidFill>
            <a:srgbClr val="008A3E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4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168168" y="6227042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5427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124"/>
          <p:cNvSpPr/>
          <p:nvPr/>
        </p:nvSpPr>
        <p:spPr>
          <a:xfrm>
            <a:off x="1252593" y="1749893"/>
            <a:ext cx="10939896" cy="4860160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/>
          <p:cNvSpPr/>
          <p:nvPr/>
        </p:nvSpPr>
        <p:spPr>
          <a:xfrm>
            <a:off x="1" y="810592"/>
            <a:ext cx="12192000" cy="866267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 rot="16200000">
            <a:off x="-2696927" y="2815931"/>
            <a:ext cx="6864559" cy="1232698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9" name="Straight Connector 178"/>
          <p:cNvCxnSpPr/>
          <p:nvPr/>
        </p:nvCxnSpPr>
        <p:spPr>
          <a:xfrm flipV="1">
            <a:off x="1308407" y="-228600"/>
            <a:ext cx="2245" cy="731520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rot="16200000">
            <a:off x="-3498322" y="3429000"/>
            <a:ext cx="73152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167906" y="2215600"/>
            <a:ext cx="1134893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</a:t>
            </a:r>
          </a:p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Appointments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168884" y="2810882"/>
            <a:ext cx="11329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200" b="1" dirty="0">
              <a:solidFill>
                <a:schemeClr val="accent6">
                  <a:lumMod val="40000"/>
                  <a:lumOff val="6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165059" y="3436942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96230" y="6602949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Questions / Comments?  Contact our Webmaster</a:t>
            </a:r>
            <a:endParaRPr lang="en-US" sz="1100" dirty="0"/>
          </a:p>
        </p:txBody>
      </p:sp>
      <p:cxnSp>
        <p:nvCxnSpPr>
          <p:cNvPr id="119" name="Straight Connector 118"/>
          <p:cNvCxnSpPr/>
          <p:nvPr/>
        </p:nvCxnSpPr>
        <p:spPr>
          <a:xfrm>
            <a:off x="-653111" y="855557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-653111" y="1624293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/>
          <p:cNvGrpSpPr/>
          <p:nvPr/>
        </p:nvGrpSpPr>
        <p:grpSpPr>
          <a:xfrm>
            <a:off x="177390" y="188544"/>
            <a:ext cx="11842027" cy="307777"/>
            <a:chOff x="177390" y="188544"/>
            <a:chExt cx="11842027" cy="307777"/>
          </a:xfrm>
        </p:grpSpPr>
        <p:sp>
          <p:nvSpPr>
            <p:cNvPr id="145" name="Rounded Rectangle 144"/>
            <p:cNvSpPr/>
            <p:nvPr/>
          </p:nvSpPr>
          <p:spPr>
            <a:xfrm>
              <a:off x="10315052" y="201680"/>
              <a:ext cx="1701133" cy="281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6" name="Picture 2" descr="Image result for search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16206" y="190827"/>
              <a:ext cx="303211" cy="303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7" name="TextBox 146"/>
            <p:cNvSpPr txBox="1"/>
            <p:nvPr/>
          </p:nvSpPr>
          <p:spPr>
            <a:xfrm>
              <a:off x="427924" y="188544"/>
              <a:ext cx="7056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 HOME</a:t>
              </a:r>
              <a:endParaRPr lang="en-US" sz="1400" b="1" dirty="0"/>
            </a:p>
          </p:txBody>
        </p:sp>
        <p:pic>
          <p:nvPicPr>
            <p:cNvPr id="148" name="Picture 4" descr="Image result for back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390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9" name="TextBox 148"/>
            <p:cNvSpPr txBox="1"/>
            <p:nvPr/>
          </p:nvSpPr>
          <p:spPr>
            <a:xfrm>
              <a:off x="10347711" y="188544"/>
              <a:ext cx="6806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Search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23297" y="531670"/>
            <a:ext cx="1424111" cy="1424110"/>
            <a:chOff x="23297" y="531670"/>
            <a:chExt cx="1424111" cy="1424110"/>
          </a:xfrm>
        </p:grpSpPr>
        <p:grpSp>
          <p:nvGrpSpPr>
            <p:cNvPr id="153" name="Group 152"/>
            <p:cNvGrpSpPr>
              <a:grpSpLocks noChangeAspect="1"/>
            </p:cNvGrpSpPr>
            <p:nvPr/>
          </p:nvGrpSpPr>
          <p:grpSpPr>
            <a:xfrm>
              <a:off x="23297" y="531670"/>
              <a:ext cx="1424111" cy="1424110"/>
              <a:chOff x="5000817" y="54430"/>
              <a:chExt cx="1600200" cy="1600200"/>
            </a:xfrm>
          </p:grpSpPr>
          <p:sp>
            <p:nvSpPr>
              <p:cNvPr id="155" name="Oval 154"/>
              <p:cNvSpPr/>
              <p:nvPr/>
            </p:nvSpPr>
            <p:spPr>
              <a:xfrm>
                <a:off x="5000817" y="54430"/>
                <a:ext cx="1600200" cy="1600200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tx1"/>
                  </a:gs>
                  <a:gs pos="0">
                    <a:srgbClr val="00AB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56" name="TextBox 66"/>
              <p:cNvSpPr txBox="1">
                <a:spLocks noChangeArrowheads="1"/>
              </p:cNvSpPr>
              <p:nvPr/>
            </p:nvSpPr>
            <p:spPr bwMode="auto">
              <a:xfrm>
                <a:off x="5121013" y="525990"/>
                <a:ext cx="1359806" cy="657082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haroni" panose="02010803020104030203" pitchFamily="2" charset="-79"/>
                    <a:cs typeface="Aharoni" panose="02010803020104030203" pitchFamily="2" charset="-79"/>
                  </a:rPr>
                  <a:t>WB</a:t>
                </a:r>
                <a:endParaRPr lang="en-US" altLang="en-US" sz="3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endParaRP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5141389" y="1189264"/>
                <a:ext cx="1277421" cy="293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i="1" dirty="0" smtClean="0">
                    <a:solidFill>
                      <a:schemeClr val="bg1"/>
                    </a:solidFill>
                  </a:rPr>
                  <a:t>Curriculum Vitae</a:t>
                </a:r>
              </a:p>
            </p:txBody>
          </p:sp>
        </p:grpSp>
        <p:pic>
          <p:nvPicPr>
            <p:cNvPr id="154" name="Picture 15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229"/>
            <a:stretch/>
          </p:blipFill>
          <p:spPr>
            <a:xfrm>
              <a:off x="417783" y="682402"/>
              <a:ext cx="623728" cy="854998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sp>
        <p:nvSpPr>
          <p:cNvPr id="188" name="TextBox 187"/>
          <p:cNvSpPr txBox="1"/>
          <p:nvPr/>
        </p:nvSpPr>
        <p:spPr>
          <a:xfrm>
            <a:off x="1953304" y="1012893"/>
            <a:ext cx="32282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Research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73" name="TextBox 66"/>
          <p:cNvSpPr txBox="1">
            <a:spLocks noChangeArrowheads="1"/>
          </p:cNvSpPr>
          <p:nvPr/>
        </p:nvSpPr>
        <p:spPr bwMode="auto">
          <a:xfrm>
            <a:off x="5453744" y="1012893"/>
            <a:ext cx="6738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XXX (</a:t>
            </a:r>
            <a:r>
              <a:rPr lang="en-US" altLang="en-US" i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Supervised</a:t>
            </a:r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)</a:t>
            </a:r>
            <a:endParaRPr lang="en-US" altLang="en-US" sz="2400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165059" y="4426939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165059" y="5427733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2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165059" y="5868086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07517" y="1848285"/>
            <a:ext cx="107844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XXX</a:t>
            </a:r>
            <a:endParaRPr lang="en-US" sz="11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9138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5942" y="2810238"/>
            <a:ext cx="12583885" cy="1237524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478971" y="2853613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424543" y="4018387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68168" y="3075057"/>
            <a:ext cx="1638286" cy="707886"/>
          </a:xfrm>
          <a:prstGeom prst="rect">
            <a:avLst/>
          </a:prstGeom>
          <a:solidFill>
            <a:srgbClr val="008A3E"/>
          </a:solidFill>
          <a:ln>
            <a:solidFill>
              <a:srgbClr val="008A3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</a:t>
            </a:r>
          </a:p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&amp; Research</a:t>
            </a:r>
            <a:endParaRPr lang="en-US" sz="20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61818" y="3228945"/>
            <a:ext cx="172697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Publications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0315052" y="201680"/>
            <a:ext cx="1701133" cy="28150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25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search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6206" y="190827"/>
            <a:ext cx="303211" cy="30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468503" y="6490307"/>
            <a:ext cx="3254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Questions / Comments?  Contact our Webmaster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394543" y="188544"/>
            <a:ext cx="1360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 “Burggren Lab”</a:t>
            </a:r>
            <a:endParaRPr lang="en-US" sz="1400" b="1" dirty="0"/>
          </a:p>
        </p:txBody>
      </p:sp>
      <p:pic>
        <p:nvPicPr>
          <p:cNvPr id="1028" name="Picture 4" descr="Image result for back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90" y="191556"/>
            <a:ext cx="301752" cy="30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0347711" y="188544"/>
            <a:ext cx="680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85000"/>
                  </a:schemeClr>
                </a:solidFill>
              </a:rPr>
              <a:t>Search</a:t>
            </a:r>
            <a:endParaRPr lang="en-US" sz="1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427" y="2286000"/>
            <a:ext cx="2286000" cy="2286000"/>
          </a:xfrm>
          <a:prstGeom prst="ellipse">
            <a:avLst/>
          </a:prstGeom>
          <a:gradFill flip="none" rotWithShape="1">
            <a:gsLst>
              <a:gs pos="100000">
                <a:schemeClr val="tx1"/>
              </a:gs>
              <a:gs pos="0">
                <a:srgbClr val="00AB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1370" y="4168532"/>
            <a:ext cx="1402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Curriculum Vitae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622566" y="2702674"/>
            <a:ext cx="1059722" cy="14526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0" name="TextBox 29"/>
          <p:cNvSpPr txBox="1"/>
          <p:nvPr/>
        </p:nvSpPr>
        <p:spPr>
          <a:xfrm>
            <a:off x="428864" y="2396545"/>
            <a:ext cx="1447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Warren Burggren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88589" y="3228945"/>
            <a:ext cx="206800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43125" y="3228945"/>
            <a:ext cx="154887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Consulting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45798" y="3228945"/>
            <a:ext cx="14721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68168" y="3786255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 Appointments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68168" y="4317587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68168" y="4849993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168168" y="5384571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68168" y="5913903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168168" y="6227042"/>
            <a:ext cx="2025930" cy="307777"/>
          </a:xfrm>
          <a:prstGeom prst="rect">
            <a:avLst/>
          </a:prstGeom>
          <a:solidFill>
            <a:srgbClr val="008A3E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4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28857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124"/>
          <p:cNvSpPr/>
          <p:nvPr/>
        </p:nvSpPr>
        <p:spPr>
          <a:xfrm>
            <a:off x="1252593" y="1749893"/>
            <a:ext cx="10939896" cy="4860160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/>
          <p:cNvSpPr/>
          <p:nvPr/>
        </p:nvSpPr>
        <p:spPr>
          <a:xfrm>
            <a:off x="1" y="810592"/>
            <a:ext cx="12192000" cy="866267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 rot="16200000">
            <a:off x="-2696927" y="2815931"/>
            <a:ext cx="6864559" cy="1232698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9" name="Straight Connector 178"/>
          <p:cNvCxnSpPr/>
          <p:nvPr/>
        </p:nvCxnSpPr>
        <p:spPr>
          <a:xfrm flipV="1">
            <a:off x="1308407" y="-228600"/>
            <a:ext cx="2245" cy="731520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rot="16200000">
            <a:off x="-3498322" y="3429000"/>
            <a:ext cx="73152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167906" y="2215600"/>
            <a:ext cx="1134893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</a:t>
            </a:r>
          </a:p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Appointments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168884" y="2810882"/>
            <a:ext cx="11329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200" b="1" dirty="0">
              <a:solidFill>
                <a:schemeClr val="accent6">
                  <a:lumMod val="40000"/>
                  <a:lumOff val="6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165059" y="3436942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96230" y="6602949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Questions / Comments?  Contact our Webmaster</a:t>
            </a:r>
            <a:endParaRPr lang="en-US" sz="1100" dirty="0"/>
          </a:p>
        </p:txBody>
      </p:sp>
      <p:cxnSp>
        <p:nvCxnSpPr>
          <p:cNvPr id="119" name="Straight Connector 118"/>
          <p:cNvCxnSpPr/>
          <p:nvPr/>
        </p:nvCxnSpPr>
        <p:spPr>
          <a:xfrm>
            <a:off x="-653111" y="855557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-653111" y="1624293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/>
          <p:cNvGrpSpPr/>
          <p:nvPr/>
        </p:nvGrpSpPr>
        <p:grpSpPr>
          <a:xfrm>
            <a:off x="177390" y="188544"/>
            <a:ext cx="11842027" cy="307777"/>
            <a:chOff x="177390" y="188544"/>
            <a:chExt cx="11842027" cy="307777"/>
          </a:xfrm>
        </p:grpSpPr>
        <p:sp>
          <p:nvSpPr>
            <p:cNvPr id="145" name="Rounded Rectangle 144"/>
            <p:cNvSpPr/>
            <p:nvPr/>
          </p:nvSpPr>
          <p:spPr>
            <a:xfrm>
              <a:off x="10315052" y="201680"/>
              <a:ext cx="1701133" cy="281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6" name="Picture 2" descr="Image result for search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16206" y="190827"/>
              <a:ext cx="303211" cy="303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7" name="TextBox 146"/>
            <p:cNvSpPr txBox="1"/>
            <p:nvPr/>
          </p:nvSpPr>
          <p:spPr>
            <a:xfrm>
              <a:off x="427924" y="188544"/>
              <a:ext cx="7056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 HOME</a:t>
              </a:r>
              <a:endParaRPr lang="en-US" sz="1400" b="1" dirty="0"/>
            </a:p>
          </p:txBody>
        </p:sp>
        <p:pic>
          <p:nvPicPr>
            <p:cNvPr id="148" name="Picture 4" descr="Image result for back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390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9" name="TextBox 148"/>
            <p:cNvSpPr txBox="1"/>
            <p:nvPr/>
          </p:nvSpPr>
          <p:spPr>
            <a:xfrm>
              <a:off x="10347711" y="188544"/>
              <a:ext cx="6806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Search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23297" y="531670"/>
            <a:ext cx="1424111" cy="1424110"/>
            <a:chOff x="23297" y="531670"/>
            <a:chExt cx="1424111" cy="1424110"/>
          </a:xfrm>
        </p:grpSpPr>
        <p:grpSp>
          <p:nvGrpSpPr>
            <p:cNvPr id="153" name="Group 152"/>
            <p:cNvGrpSpPr>
              <a:grpSpLocks noChangeAspect="1"/>
            </p:cNvGrpSpPr>
            <p:nvPr/>
          </p:nvGrpSpPr>
          <p:grpSpPr>
            <a:xfrm>
              <a:off x="23297" y="531670"/>
              <a:ext cx="1424111" cy="1424110"/>
              <a:chOff x="5000817" y="54430"/>
              <a:chExt cx="1600200" cy="1600200"/>
            </a:xfrm>
          </p:grpSpPr>
          <p:sp>
            <p:nvSpPr>
              <p:cNvPr id="155" name="Oval 154"/>
              <p:cNvSpPr/>
              <p:nvPr/>
            </p:nvSpPr>
            <p:spPr>
              <a:xfrm>
                <a:off x="5000817" y="54430"/>
                <a:ext cx="1600200" cy="1600200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tx1"/>
                  </a:gs>
                  <a:gs pos="0">
                    <a:srgbClr val="00AB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56" name="TextBox 66"/>
              <p:cNvSpPr txBox="1">
                <a:spLocks noChangeArrowheads="1"/>
              </p:cNvSpPr>
              <p:nvPr/>
            </p:nvSpPr>
            <p:spPr bwMode="auto">
              <a:xfrm>
                <a:off x="5121013" y="525990"/>
                <a:ext cx="1359806" cy="657082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haroni" panose="02010803020104030203" pitchFamily="2" charset="-79"/>
                    <a:cs typeface="Aharoni" panose="02010803020104030203" pitchFamily="2" charset="-79"/>
                  </a:rPr>
                  <a:t>WB</a:t>
                </a:r>
                <a:endParaRPr lang="en-US" altLang="en-US" sz="3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endParaRP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5141389" y="1189264"/>
                <a:ext cx="1277421" cy="293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i="1" dirty="0" smtClean="0">
                    <a:solidFill>
                      <a:schemeClr val="bg1"/>
                    </a:solidFill>
                  </a:rPr>
                  <a:t>Curriculum Vitae</a:t>
                </a:r>
              </a:p>
            </p:txBody>
          </p:sp>
        </p:grpSp>
        <p:pic>
          <p:nvPicPr>
            <p:cNvPr id="154" name="Picture 15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229"/>
            <a:stretch/>
          </p:blipFill>
          <p:spPr>
            <a:xfrm>
              <a:off x="417783" y="682402"/>
              <a:ext cx="623728" cy="854998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sp>
        <p:nvSpPr>
          <p:cNvPr id="188" name="TextBox 187"/>
          <p:cNvSpPr txBox="1"/>
          <p:nvPr/>
        </p:nvSpPr>
        <p:spPr>
          <a:xfrm>
            <a:off x="1953304" y="1012893"/>
            <a:ext cx="32282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Research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73" name="TextBox 66"/>
          <p:cNvSpPr txBox="1">
            <a:spLocks noChangeArrowheads="1"/>
          </p:cNvSpPr>
          <p:nvPr/>
        </p:nvSpPr>
        <p:spPr bwMode="auto">
          <a:xfrm>
            <a:off x="5453744" y="1012893"/>
            <a:ext cx="6738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XXX (</a:t>
            </a:r>
            <a:r>
              <a:rPr lang="en-US" altLang="en-US" i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Supervised</a:t>
            </a:r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)</a:t>
            </a:r>
            <a:endParaRPr lang="en-US" altLang="en-US" sz="2400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165059" y="4426939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165059" y="5427733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165059" y="5868086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2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07517" y="1848285"/>
            <a:ext cx="107844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XXX</a:t>
            </a:r>
            <a:endParaRPr lang="en-US" sz="11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8228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5942" y="2810238"/>
            <a:ext cx="12583885" cy="1237524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478971" y="2853613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424543" y="4018387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68168" y="3075057"/>
            <a:ext cx="163828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</a:t>
            </a:r>
          </a:p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&amp; Research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61818" y="3228945"/>
            <a:ext cx="1726978" cy="400110"/>
          </a:xfrm>
          <a:prstGeom prst="rect">
            <a:avLst/>
          </a:prstGeom>
          <a:solidFill>
            <a:srgbClr val="008A3E"/>
          </a:solidFill>
          <a:ln>
            <a:solidFill>
              <a:srgbClr val="008A3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Publications</a:t>
            </a:r>
            <a:endParaRPr lang="en-US" sz="20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0315052" y="201680"/>
            <a:ext cx="1701133" cy="28150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25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search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6206" y="190827"/>
            <a:ext cx="303211" cy="30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468503" y="6490307"/>
            <a:ext cx="3254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Questions / Comments?  Contact our Webmaster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394543" y="188544"/>
            <a:ext cx="1360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 “Burggren Lab”</a:t>
            </a:r>
            <a:endParaRPr lang="en-US" sz="1400" b="1" dirty="0"/>
          </a:p>
        </p:txBody>
      </p:sp>
      <p:pic>
        <p:nvPicPr>
          <p:cNvPr id="1028" name="Picture 4" descr="Image result for back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90" y="191556"/>
            <a:ext cx="301752" cy="30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0347711" y="188544"/>
            <a:ext cx="680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85000"/>
                  </a:schemeClr>
                </a:solidFill>
              </a:rPr>
              <a:t>Search</a:t>
            </a:r>
            <a:endParaRPr lang="en-US" sz="1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427" y="2286000"/>
            <a:ext cx="2286000" cy="2286000"/>
          </a:xfrm>
          <a:prstGeom prst="ellipse">
            <a:avLst/>
          </a:prstGeom>
          <a:gradFill flip="none" rotWithShape="1">
            <a:gsLst>
              <a:gs pos="100000">
                <a:schemeClr val="tx1"/>
              </a:gs>
              <a:gs pos="0">
                <a:srgbClr val="00AB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1370" y="4168532"/>
            <a:ext cx="1402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Curriculum Vitae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622566" y="2702674"/>
            <a:ext cx="1059722" cy="14526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0" name="TextBox 29"/>
          <p:cNvSpPr txBox="1"/>
          <p:nvPr/>
        </p:nvSpPr>
        <p:spPr>
          <a:xfrm>
            <a:off x="428864" y="2396545"/>
            <a:ext cx="1447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Warren Burggren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88589" y="3228945"/>
            <a:ext cx="206800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43125" y="3228945"/>
            <a:ext cx="154887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Consulting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45798" y="3228945"/>
            <a:ext cx="14721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62224" y="3633095"/>
            <a:ext cx="1726572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Books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62224" y="3944087"/>
            <a:ext cx="1726572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Refereed Journal Articles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2630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">
              <a:schemeClr val="bg1"/>
            </a:gs>
            <a:gs pos="65000">
              <a:srgbClr val="F5F5DC"/>
            </a:gs>
            <a:gs pos="35000">
              <a:srgbClr val="F5F5DC"/>
            </a:gs>
            <a:gs pos="95000">
              <a:schemeClr val="bg1"/>
            </a:gs>
            <a:gs pos="80000">
              <a:srgbClr val="F1F8EC"/>
            </a:gs>
            <a:gs pos="20000">
              <a:srgbClr val="F1F8E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5400000">
            <a:off x="-5400043" y="2319385"/>
            <a:ext cx="13095514" cy="2295429"/>
            <a:chOff x="-478971" y="2810238"/>
            <a:chExt cx="13095514" cy="1237524"/>
          </a:xfrm>
        </p:grpSpPr>
        <p:sp>
          <p:nvSpPr>
            <p:cNvPr id="2" name="Rectangle 1"/>
            <p:cNvSpPr/>
            <p:nvPr/>
          </p:nvSpPr>
          <p:spPr>
            <a:xfrm>
              <a:off x="-195942" y="2810238"/>
              <a:ext cx="12583885" cy="1237524"/>
            </a:xfrm>
            <a:prstGeom prst="rect">
              <a:avLst/>
            </a:prstGeom>
            <a:gradFill>
              <a:gsLst>
                <a:gs pos="5000">
                  <a:srgbClr val="059033"/>
                </a:gs>
                <a:gs pos="65000">
                  <a:srgbClr val="0A714D"/>
                </a:gs>
                <a:gs pos="35000">
                  <a:srgbClr val="0A714D"/>
                </a:gs>
                <a:gs pos="95000">
                  <a:srgbClr val="0A714D"/>
                </a:gs>
                <a:gs pos="80000">
                  <a:srgbClr val="00883F"/>
                </a:gs>
                <a:gs pos="20000">
                  <a:srgbClr val="00883F"/>
                </a:gs>
              </a:gsLst>
              <a:lin ang="5400000" scaled="1"/>
            </a:gradFill>
            <a:ln>
              <a:solidFill>
                <a:schemeClr val="tx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-478971" y="2834501"/>
              <a:ext cx="13041086" cy="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-424543" y="4018387"/>
              <a:ext cx="13041086" cy="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0315052" y="201680"/>
            <a:ext cx="1701133" cy="28150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25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026" name="Picture 2" descr="Image result for search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6206" y="190827"/>
            <a:ext cx="303211" cy="30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468503" y="6594478"/>
            <a:ext cx="3254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Questions / Comments?  Contact our Webmaster</a:t>
            </a:r>
            <a:endParaRPr lang="en-US" sz="1200" dirty="0">
              <a:solidFill>
                <a:prstClr val="black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59015" y="118846"/>
            <a:ext cx="1577398" cy="307777"/>
            <a:chOff x="177390" y="188544"/>
            <a:chExt cx="1577398" cy="307777"/>
          </a:xfrm>
        </p:grpSpPr>
        <p:sp>
          <p:nvSpPr>
            <p:cNvPr id="24" name="TextBox 23"/>
            <p:cNvSpPr txBox="1"/>
            <p:nvPr/>
          </p:nvSpPr>
          <p:spPr>
            <a:xfrm>
              <a:off x="394543" y="188544"/>
              <a:ext cx="136024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prstClr val="white">
                      <a:lumMod val="75000"/>
                    </a:prstClr>
                  </a:solidFill>
                </a:rPr>
                <a:t> “Burggren Lab”</a:t>
              </a:r>
              <a:endParaRPr lang="en-US" sz="1400" b="1" dirty="0">
                <a:solidFill>
                  <a:prstClr val="white">
                    <a:lumMod val="75000"/>
                  </a:prstClr>
                </a:solidFill>
              </a:endParaRPr>
            </a:p>
          </p:txBody>
        </p:sp>
        <p:pic>
          <p:nvPicPr>
            <p:cNvPr id="1028" name="Picture 4" descr="Image result for back icon"/>
            <p:cNvPicPr>
              <a:picLocks noChangeAspect="1" noChangeArrowheads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390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8" name="TextBox 27"/>
          <p:cNvSpPr txBox="1"/>
          <p:nvPr/>
        </p:nvSpPr>
        <p:spPr>
          <a:xfrm>
            <a:off x="10347711" y="188544"/>
            <a:ext cx="680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white">
                    <a:lumMod val="85000"/>
                  </a:prstClr>
                </a:solidFill>
              </a:rPr>
              <a:t>Search</a:t>
            </a:r>
            <a:endParaRPr lang="en-US" sz="1400" b="1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37066" y="2480910"/>
            <a:ext cx="12212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i="1" dirty="0" smtClean="0">
                <a:solidFill>
                  <a:prstClr val="white"/>
                </a:solidFill>
              </a:rPr>
              <a:t>Curriculum Vitae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9490" y="2216303"/>
            <a:ext cx="17764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Helvetica" panose="020B0604020202020204" pitchFamily="34" charset="0"/>
              </a:rPr>
              <a:t>Warren Burggren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49968" y="3839516"/>
            <a:ext cx="1472184" cy="276999"/>
          </a:xfrm>
          <a:prstGeom prst="rect">
            <a:avLst/>
          </a:prstGeom>
          <a:gradFill>
            <a:gsLst>
              <a:gs pos="0">
                <a:srgbClr val="F5F5DC"/>
              </a:gs>
              <a:gs pos="49000">
                <a:srgbClr val="F5F5DC"/>
              </a:gs>
              <a:gs pos="74000">
                <a:srgbClr val="F1F8EC"/>
              </a:gs>
              <a:gs pos="100000">
                <a:srgbClr val="F1F8EC"/>
              </a:gs>
            </a:gsLst>
            <a:lin ang="2700000" scaled="0"/>
          </a:gra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70AD47">
                    <a:lumMod val="50000"/>
                  </a:srgb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At a Glance</a:t>
            </a:r>
            <a:endParaRPr lang="en-US" sz="1200" dirty="0">
              <a:solidFill>
                <a:srgbClr val="70AD47">
                  <a:lumMod val="50000"/>
                </a:srgb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49968" y="4157670"/>
            <a:ext cx="1472184" cy="276999"/>
          </a:xfrm>
          <a:prstGeom prst="rect">
            <a:avLst/>
          </a:prstGeom>
          <a:gradFill>
            <a:gsLst>
              <a:gs pos="0">
                <a:srgbClr val="F5F5DC"/>
              </a:gs>
              <a:gs pos="49000">
                <a:srgbClr val="F5F5DC"/>
              </a:gs>
              <a:gs pos="74000">
                <a:srgbClr val="F1F8EC"/>
              </a:gs>
              <a:gs pos="100000">
                <a:srgbClr val="F1F8EC"/>
              </a:gs>
            </a:gsLst>
            <a:lin ang="2700000" scaled="0"/>
          </a:gra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70AD47">
                    <a:lumMod val="50000"/>
                  </a:srgb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Contact</a:t>
            </a:r>
            <a:endParaRPr lang="en-US" sz="1200" dirty="0">
              <a:solidFill>
                <a:srgbClr val="70AD47">
                  <a:lumMod val="50000"/>
                </a:srgb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49968" y="4475824"/>
            <a:ext cx="1472184" cy="461665"/>
          </a:xfrm>
          <a:prstGeom prst="rect">
            <a:avLst/>
          </a:prstGeom>
          <a:gradFill>
            <a:gsLst>
              <a:gs pos="0">
                <a:srgbClr val="F5F5DC"/>
              </a:gs>
              <a:gs pos="49000">
                <a:srgbClr val="F5F5DC"/>
              </a:gs>
              <a:gs pos="74000">
                <a:srgbClr val="F1F8EC"/>
              </a:gs>
              <a:gs pos="100000">
                <a:srgbClr val="F1F8EC"/>
              </a:gs>
            </a:gsLst>
            <a:lin ang="2700000" scaled="0"/>
          </a:gra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70AD47">
                    <a:lumMod val="50000"/>
                  </a:srgb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Personal Information</a:t>
            </a:r>
            <a:endParaRPr lang="en-US" sz="1200" dirty="0">
              <a:solidFill>
                <a:srgbClr val="70AD47">
                  <a:lumMod val="50000"/>
                </a:srgb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68" y="4978644"/>
            <a:ext cx="1472184" cy="276999"/>
          </a:xfrm>
          <a:prstGeom prst="rect">
            <a:avLst/>
          </a:prstGeom>
          <a:gradFill>
            <a:gsLst>
              <a:gs pos="0">
                <a:srgbClr val="F5F5DC"/>
              </a:gs>
              <a:gs pos="49000">
                <a:srgbClr val="F5F5DC"/>
              </a:gs>
              <a:gs pos="74000">
                <a:srgbClr val="F1F8EC"/>
              </a:gs>
              <a:gs pos="100000">
                <a:srgbClr val="F1F8EC"/>
              </a:gs>
            </a:gsLst>
            <a:lin ang="2700000" scaled="0"/>
          </a:gra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70AD47">
                    <a:lumMod val="50000"/>
                  </a:srgb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Education</a:t>
            </a:r>
            <a:endParaRPr lang="en-US" sz="1200" dirty="0">
              <a:solidFill>
                <a:srgbClr val="70AD47">
                  <a:lumMod val="50000"/>
                </a:srgb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617853" y="659456"/>
            <a:ext cx="1059722" cy="1452652"/>
          </a:xfrm>
          <a:prstGeom prst="rect">
            <a:avLst/>
          </a:prstGeom>
          <a:ln w="38100" cap="sq">
            <a:gradFill flip="none" rotWithShape="1">
              <a:gsLst>
                <a:gs pos="0">
                  <a:schemeClr val="tx1"/>
                </a:gs>
                <a:gs pos="50000">
                  <a:srgbClr val="0A714D"/>
                </a:gs>
                <a:gs pos="100000">
                  <a:schemeClr val="tx1"/>
                </a:gs>
              </a:gsLst>
              <a:lin ang="2700000" scaled="1"/>
              <a:tileRect/>
            </a:gra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6" name="TextBox 25"/>
          <p:cNvSpPr txBox="1"/>
          <p:nvPr/>
        </p:nvSpPr>
        <p:spPr>
          <a:xfrm>
            <a:off x="4333530" y="1266400"/>
            <a:ext cx="163828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5F5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Teaching </a:t>
            </a:r>
          </a:p>
          <a:p>
            <a:pPr algn="ctr"/>
            <a:r>
              <a:rPr lang="en-US" sz="1400" dirty="0" smtClean="0">
                <a:solidFill>
                  <a:srgbClr val="F5F5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&amp; Research</a:t>
            </a:r>
            <a:endParaRPr lang="en-US" sz="1400" dirty="0">
              <a:solidFill>
                <a:srgbClr val="F5F5D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9184" y="1835008"/>
            <a:ext cx="172697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5F5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Publications</a:t>
            </a:r>
            <a:endParaRPr lang="en-US" sz="1400" dirty="0">
              <a:solidFill>
                <a:srgbClr val="F5F5D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18672" y="2188173"/>
            <a:ext cx="206800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5F5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378236" y="2541338"/>
            <a:ext cx="1548875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5F5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Consulting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16581" y="913235"/>
            <a:ext cx="147218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5F5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  <a:endParaRPr lang="en-US" sz="1400" dirty="0">
              <a:solidFill>
                <a:srgbClr val="F5F5D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99520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9" grpId="0" animBg="1"/>
      <p:bldP spid="32" grpId="0" animBg="1"/>
      <p:bldP spid="3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124"/>
          <p:cNvSpPr/>
          <p:nvPr/>
        </p:nvSpPr>
        <p:spPr>
          <a:xfrm>
            <a:off x="1252593" y="1749893"/>
            <a:ext cx="10939896" cy="4860160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/>
          <p:cNvSpPr/>
          <p:nvPr/>
        </p:nvSpPr>
        <p:spPr>
          <a:xfrm>
            <a:off x="1" y="810592"/>
            <a:ext cx="12192000" cy="866267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 rot="16200000">
            <a:off x="-2696927" y="2815931"/>
            <a:ext cx="6864559" cy="1232698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9" name="Straight Connector 178"/>
          <p:cNvCxnSpPr/>
          <p:nvPr/>
        </p:nvCxnSpPr>
        <p:spPr>
          <a:xfrm flipV="1">
            <a:off x="1308407" y="-228600"/>
            <a:ext cx="2245" cy="731520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rot="16200000">
            <a:off x="-3498322" y="3429000"/>
            <a:ext cx="73152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167906" y="2215600"/>
            <a:ext cx="1134893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</a:t>
            </a:r>
          </a:p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Appointments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168884" y="2810882"/>
            <a:ext cx="11329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200" b="1" dirty="0">
              <a:solidFill>
                <a:schemeClr val="accent6">
                  <a:lumMod val="40000"/>
                  <a:lumOff val="6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165059" y="3436942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96230" y="6602949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Questions / Comments?  Contact our Webmaster</a:t>
            </a:r>
            <a:endParaRPr lang="en-US" sz="1100" dirty="0"/>
          </a:p>
        </p:txBody>
      </p:sp>
      <p:cxnSp>
        <p:nvCxnSpPr>
          <p:cNvPr id="119" name="Straight Connector 118"/>
          <p:cNvCxnSpPr/>
          <p:nvPr/>
        </p:nvCxnSpPr>
        <p:spPr>
          <a:xfrm>
            <a:off x="-653111" y="855557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-653111" y="1624293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/>
          <p:cNvGrpSpPr/>
          <p:nvPr/>
        </p:nvGrpSpPr>
        <p:grpSpPr>
          <a:xfrm>
            <a:off x="177390" y="188544"/>
            <a:ext cx="11842027" cy="307777"/>
            <a:chOff x="177390" y="188544"/>
            <a:chExt cx="11842027" cy="307777"/>
          </a:xfrm>
        </p:grpSpPr>
        <p:sp>
          <p:nvSpPr>
            <p:cNvPr id="145" name="Rounded Rectangle 144"/>
            <p:cNvSpPr/>
            <p:nvPr/>
          </p:nvSpPr>
          <p:spPr>
            <a:xfrm>
              <a:off x="10315052" y="201680"/>
              <a:ext cx="1701133" cy="281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6" name="Picture 2" descr="Image result for search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16206" y="190827"/>
              <a:ext cx="303211" cy="303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7" name="TextBox 146"/>
            <p:cNvSpPr txBox="1"/>
            <p:nvPr/>
          </p:nvSpPr>
          <p:spPr>
            <a:xfrm>
              <a:off x="427924" y="188544"/>
              <a:ext cx="7056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 HOME</a:t>
              </a:r>
              <a:endParaRPr lang="en-US" sz="1400" b="1" dirty="0"/>
            </a:p>
          </p:txBody>
        </p:sp>
        <p:pic>
          <p:nvPicPr>
            <p:cNvPr id="148" name="Picture 4" descr="Image result for back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390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9" name="TextBox 148"/>
            <p:cNvSpPr txBox="1"/>
            <p:nvPr/>
          </p:nvSpPr>
          <p:spPr>
            <a:xfrm>
              <a:off x="10347711" y="188544"/>
              <a:ext cx="6806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Search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23297" y="531670"/>
            <a:ext cx="1424111" cy="1424110"/>
            <a:chOff x="23297" y="531670"/>
            <a:chExt cx="1424111" cy="1424110"/>
          </a:xfrm>
        </p:grpSpPr>
        <p:grpSp>
          <p:nvGrpSpPr>
            <p:cNvPr id="153" name="Group 152"/>
            <p:cNvGrpSpPr>
              <a:grpSpLocks noChangeAspect="1"/>
            </p:cNvGrpSpPr>
            <p:nvPr/>
          </p:nvGrpSpPr>
          <p:grpSpPr>
            <a:xfrm>
              <a:off x="23297" y="531670"/>
              <a:ext cx="1424111" cy="1424110"/>
              <a:chOff x="5000817" y="54430"/>
              <a:chExt cx="1600200" cy="1600200"/>
            </a:xfrm>
          </p:grpSpPr>
          <p:sp>
            <p:nvSpPr>
              <p:cNvPr id="155" name="Oval 154"/>
              <p:cNvSpPr/>
              <p:nvPr/>
            </p:nvSpPr>
            <p:spPr>
              <a:xfrm>
                <a:off x="5000817" y="54430"/>
                <a:ext cx="1600200" cy="1600200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tx1"/>
                  </a:gs>
                  <a:gs pos="0">
                    <a:srgbClr val="00AB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56" name="TextBox 66"/>
              <p:cNvSpPr txBox="1">
                <a:spLocks noChangeArrowheads="1"/>
              </p:cNvSpPr>
              <p:nvPr/>
            </p:nvSpPr>
            <p:spPr bwMode="auto">
              <a:xfrm>
                <a:off x="5121013" y="525990"/>
                <a:ext cx="1359806" cy="657082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haroni" panose="02010803020104030203" pitchFamily="2" charset="-79"/>
                    <a:cs typeface="Aharoni" panose="02010803020104030203" pitchFamily="2" charset="-79"/>
                  </a:rPr>
                  <a:t>WB</a:t>
                </a:r>
                <a:endParaRPr lang="en-US" altLang="en-US" sz="3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endParaRP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5141389" y="1189264"/>
                <a:ext cx="1277421" cy="293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i="1" dirty="0" smtClean="0">
                    <a:solidFill>
                      <a:schemeClr val="bg1"/>
                    </a:solidFill>
                  </a:rPr>
                  <a:t>Curriculum Vitae</a:t>
                </a:r>
              </a:p>
            </p:txBody>
          </p:sp>
        </p:grpSp>
        <p:pic>
          <p:nvPicPr>
            <p:cNvPr id="154" name="Picture 15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229"/>
            <a:stretch/>
          </p:blipFill>
          <p:spPr>
            <a:xfrm>
              <a:off x="417783" y="682402"/>
              <a:ext cx="623728" cy="854998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sp>
        <p:nvSpPr>
          <p:cNvPr id="188" name="TextBox 187"/>
          <p:cNvSpPr txBox="1"/>
          <p:nvPr/>
        </p:nvSpPr>
        <p:spPr>
          <a:xfrm>
            <a:off x="1953304" y="1012893"/>
            <a:ext cx="32282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Pubications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73" name="TextBox 66"/>
          <p:cNvSpPr txBox="1">
            <a:spLocks noChangeArrowheads="1"/>
          </p:cNvSpPr>
          <p:nvPr/>
        </p:nvSpPr>
        <p:spPr bwMode="auto">
          <a:xfrm>
            <a:off x="5453744" y="1012893"/>
            <a:ext cx="6738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XXX (</a:t>
            </a:r>
            <a:r>
              <a:rPr lang="en-US" altLang="en-US" i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Supervised</a:t>
            </a:r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)</a:t>
            </a:r>
            <a:endParaRPr lang="en-US" altLang="en-US" sz="2400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165059" y="4426939"/>
            <a:ext cx="11405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165059" y="5427733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165059" y="5868086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2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07517" y="1848285"/>
            <a:ext cx="107844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XXX</a:t>
            </a:r>
            <a:endParaRPr lang="en-US" sz="11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4682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5942" y="2810238"/>
            <a:ext cx="12583885" cy="1237524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478971" y="2853613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424543" y="4018387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68168" y="3075057"/>
            <a:ext cx="163828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</a:t>
            </a:r>
          </a:p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&amp; Research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61818" y="3228945"/>
            <a:ext cx="172697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Publications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0315052" y="201680"/>
            <a:ext cx="1701133" cy="28150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25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search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6206" y="190827"/>
            <a:ext cx="303211" cy="30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468503" y="6490307"/>
            <a:ext cx="3254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Questions / Comments?  Contact our Webmaster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394543" y="188544"/>
            <a:ext cx="1360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 “Burggren Lab”</a:t>
            </a:r>
            <a:endParaRPr lang="en-US" sz="1400" b="1" dirty="0"/>
          </a:p>
        </p:txBody>
      </p:sp>
      <p:pic>
        <p:nvPicPr>
          <p:cNvPr id="1028" name="Picture 4" descr="Image result for back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90" y="191556"/>
            <a:ext cx="301752" cy="30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0347711" y="188544"/>
            <a:ext cx="680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85000"/>
                  </a:schemeClr>
                </a:solidFill>
              </a:rPr>
              <a:t>Search</a:t>
            </a:r>
            <a:endParaRPr lang="en-US" sz="1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427" y="2286000"/>
            <a:ext cx="2286000" cy="2286000"/>
          </a:xfrm>
          <a:prstGeom prst="ellipse">
            <a:avLst/>
          </a:prstGeom>
          <a:gradFill flip="none" rotWithShape="1">
            <a:gsLst>
              <a:gs pos="100000">
                <a:schemeClr val="tx1"/>
              </a:gs>
              <a:gs pos="0">
                <a:srgbClr val="00AB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1370" y="4168532"/>
            <a:ext cx="1402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Curriculum Vitae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622566" y="2702674"/>
            <a:ext cx="1059722" cy="14526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0" name="TextBox 29"/>
          <p:cNvSpPr txBox="1"/>
          <p:nvPr/>
        </p:nvSpPr>
        <p:spPr>
          <a:xfrm>
            <a:off x="428864" y="2396545"/>
            <a:ext cx="1447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Warren Burggren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88589" y="3228945"/>
            <a:ext cx="2068003" cy="400110"/>
          </a:xfrm>
          <a:prstGeom prst="rect">
            <a:avLst/>
          </a:prstGeom>
          <a:solidFill>
            <a:srgbClr val="008A3E"/>
          </a:solidFill>
          <a:ln>
            <a:solidFill>
              <a:srgbClr val="008A3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43125" y="3228945"/>
            <a:ext cx="154887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Consulting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45798" y="3228945"/>
            <a:ext cx="14721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288482" y="3633095"/>
            <a:ext cx="2068109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Appointments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288482" y="3944087"/>
            <a:ext cx="2068109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Higher Education Service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88482" y="4476493"/>
            <a:ext cx="2068109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Professional Service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4999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Rectangle 186"/>
          <p:cNvSpPr/>
          <p:nvPr/>
        </p:nvSpPr>
        <p:spPr>
          <a:xfrm>
            <a:off x="1" y="810592"/>
            <a:ext cx="12192000" cy="866267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 rot="16200000">
            <a:off x="-2696928" y="2815931"/>
            <a:ext cx="6864559" cy="1232698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9" name="Straight Connector 178"/>
          <p:cNvCxnSpPr/>
          <p:nvPr/>
        </p:nvCxnSpPr>
        <p:spPr>
          <a:xfrm flipV="1">
            <a:off x="1308407" y="-228600"/>
            <a:ext cx="2245" cy="731520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rot="16200000">
            <a:off x="-3498322" y="3429000"/>
            <a:ext cx="73152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166926" y="2400653"/>
            <a:ext cx="1134893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Appointments</a:t>
            </a:r>
            <a:endParaRPr lang="en-US" sz="11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168884" y="3039479"/>
            <a:ext cx="113293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Higher Education Service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165059" y="4026004"/>
            <a:ext cx="114058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Professional Service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96230" y="6602949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Questions / Comments?  Contact our Webmaster</a:t>
            </a:r>
            <a:endParaRPr lang="en-US" sz="1100" dirty="0"/>
          </a:p>
        </p:txBody>
      </p:sp>
      <p:cxnSp>
        <p:nvCxnSpPr>
          <p:cNvPr id="119" name="Straight Connector 118"/>
          <p:cNvCxnSpPr/>
          <p:nvPr/>
        </p:nvCxnSpPr>
        <p:spPr>
          <a:xfrm>
            <a:off x="-653111" y="855557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-653111" y="1624293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/>
          <p:cNvGrpSpPr/>
          <p:nvPr/>
        </p:nvGrpSpPr>
        <p:grpSpPr>
          <a:xfrm>
            <a:off x="177390" y="188544"/>
            <a:ext cx="11842027" cy="307777"/>
            <a:chOff x="177390" y="188544"/>
            <a:chExt cx="11842027" cy="307777"/>
          </a:xfrm>
        </p:grpSpPr>
        <p:sp>
          <p:nvSpPr>
            <p:cNvPr id="145" name="Rounded Rectangle 144"/>
            <p:cNvSpPr/>
            <p:nvPr/>
          </p:nvSpPr>
          <p:spPr>
            <a:xfrm>
              <a:off x="10315052" y="201680"/>
              <a:ext cx="1701133" cy="281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6" name="Picture 2" descr="Image result for search icon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16206" y="190827"/>
              <a:ext cx="303211" cy="303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7" name="TextBox 146"/>
            <p:cNvSpPr txBox="1"/>
            <p:nvPr/>
          </p:nvSpPr>
          <p:spPr>
            <a:xfrm>
              <a:off x="427924" y="188544"/>
              <a:ext cx="7056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 HOME</a:t>
              </a:r>
              <a:endParaRPr lang="en-US" sz="1400" b="1" dirty="0"/>
            </a:p>
          </p:txBody>
        </p:sp>
        <p:pic>
          <p:nvPicPr>
            <p:cNvPr id="148" name="Picture 4" descr="Image result for back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390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9" name="TextBox 148"/>
            <p:cNvSpPr txBox="1"/>
            <p:nvPr/>
          </p:nvSpPr>
          <p:spPr>
            <a:xfrm>
              <a:off x="10347711" y="188544"/>
              <a:ext cx="6806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Search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23297" y="531670"/>
            <a:ext cx="1424111" cy="1424110"/>
            <a:chOff x="23297" y="531670"/>
            <a:chExt cx="1424111" cy="1424110"/>
          </a:xfrm>
        </p:grpSpPr>
        <p:grpSp>
          <p:nvGrpSpPr>
            <p:cNvPr id="153" name="Group 152"/>
            <p:cNvGrpSpPr>
              <a:grpSpLocks noChangeAspect="1"/>
            </p:cNvGrpSpPr>
            <p:nvPr/>
          </p:nvGrpSpPr>
          <p:grpSpPr>
            <a:xfrm>
              <a:off x="23297" y="531670"/>
              <a:ext cx="1424111" cy="1424110"/>
              <a:chOff x="5000817" y="54430"/>
              <a:chExt cx="1600200" cy="1600200"/>
            </a:xfrm>
          </p:grpSpPr>
          <p:sp>
            <p:nvSpPr>
              <p:cNvPr id="155" name="Oval 154"/>
              <p:cNvSpPr/>
              <p:nvPr/>
            </p:nvSpPr>
            <p:spPr>
              <a:xfrm>
                <a:off x="5000817" y="54430"/>
                <a:ext cx="1600200" cy="1600200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tx1"/>
                  </a:gs>
                  <a:gs pos="0">
                    <a:srgbClr val="00AB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56" name="TextBox 66"/>
              <p:cNvSpPr txBox="1">
                <a:spLocks noChangeArrowheads="1"/>
              </p:cNvSpPr>
              <p:nvPr/>
            </p:nvSpPr>
            <p:spPr bwMode="auto">
              <a:xfrm>
                <a:off x="5121013" y="525990"/>
                <a:ext cx="1359806" cy="657082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haroni" panose="02010803020104030203" pitchFamily="2" charset="-79"/>
                    <a:cs typeface="Aharoni" panose="02010803020104030203" pitchFamily="2" charset="-79"/>
                  </a:rPr>
                  <a:t>WB</a:t>
                </a:r>
                <a:endParaRPr lang="en-US" altLang="en-US" sz="3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endParaRP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5141389" y="1189264"/>
                <a:ext cx="1277421" cy="293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i="1" dirty="0" smtClean="0">
                    <a:solidFill>
                      <a:schemeClr val="bg1"/>
                    </a:solidFill>
                  </a:rPr>
                  <a:t>Curriculum Vitae</a:t>
                </a:r>
              </a:p>
            </p:txBody>
          </p:sp>
        </p:grpSp>
        <p:pic>
          <p:nvPicPr>
            <p:cNvPr id="154" name="Picture 153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229"/>
            <a:stretch/>
          </p:blipFill>
          <p:spPr>
            <a:xfrm>
              <a:off x="417783" y="682402"/>
              <a:ext cx="623728" cy="854998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grpSp>
        <p:nvGrpSpPr>
          <p:cNvPr id="2" name="Group 1"/>
          <p:cNvGrpSpPr/>
          <p:nvPr/>
        </p:nvGrpSpPr>
        <p:grpSpPr>
          <a:xfrm>
            <a:off x="1865073" y="2177922"/>
            <a:ext cx="10062002" cy="4114528"/>
            <a:chOff x="1865073" y="2177922"/>
            <a:chExt cx="10062002" cy="4114528"/>
          </a:xfrm>
        </p:grpSpPr>
        <p:sp>
          <p:nvSpPr>
            <p:cNvPr id="121" name="Rectangle 120"/>
            <p:cNvSpPr/>
            <p:nvPr/>
          </p:nvSpPr>
          <p:spPr>
            <a:xfrm>
              <a:off x="6994616" y="2177922"/>
              <a:ext cx="4932459" cy="4114528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8996009" y="5518567"/>
              <a:ext cx="248159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Department of Zoology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of Massachusetts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Massachusetts</a:t>
              </a:r>
            </a:p>
          </p:txBody>
        </p:sp>
        <p:grpSp>
          <p:nvGrpSpPr>
            <p:cNvPr id="123" name="Group 122"/>
            <p:cNvGrpSpPr/>
            <p:nvPr/>
          </p:nvGrpSpPr>
          <p:grpSpPr>
            <a:xfrm>
              <a:off x="6994617" y="5582191"/>
              <a:ext cx="1624691" cy="488304"/>
              <a:chOff x="5031584" y="3681343"/>
              <a:chExt cx="1624691" cy="488304"/>
            </a:xfrm>
          </p:grpSpPr>
          <p:sp>
            <p:nvSpPr>
              <p:cNvPr id="124" name="Rectangle 123"/>
              <p:cNvSpPr/>
              <p:nvPr/>
            </p:nvSpPr>
            <p:spPr>
              <a:xfrm>
                <a:off x="5454787" y="3681343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1991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5031584" y="3892648"/>
                <a:ext cx="1624691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2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Acting Chair</a:t>
                </a:r>
                <a:endPara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cxnSp>
          <p:nvCxnSpPr>
            <p:cNvPr id="126" name="Straight Connector 125"/>
            <p:cNvCxnSpPr/>
            <p:nvPr/>
          </p:nvCxnSpPr>
          <p:spPr>
            <a:xfrm>
              <a:off x="8766634" y="2246366"/>
              <a:ext cx="0" cy="397764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Rectangle 126"/>
            <p:cNvSpPr/>
            <p:nvPr/>
          </p:nvSpPr>
          <p:spPr>
            <a:xfrm>
              <a:off x="8998414" y="4640864"/>
              <a:ext cx="248159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Biological Sciences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of Nevada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Las Vegas, Nevada</a:t>
              </a:r>
            </a:p>
          </p:txBody>
        </p:sp>
        <p:grpSp>
          <p:nvGrpSpPr>
            <p:cNvPr id="128" name="Group 127"/>
            <p:cNvGrpSpPr/>
            <p:nvPr/>
          </p:nvGrpSpPr>
          <p:grpSpPr>
            <a:xfrm>
              <a:off x="6994617" y="4704488"/>
              <a:ext cx="1624691" cy="488304"/>
              <a:chOff x="5031584" y="3681343"/>
              <a:chExt cx="1624691" cy="488304"/>
            </a:xfrm>
          </p:grpSpPr>
          <p:sp>
            <p:nvSpPr>
              <p:cNvPr id="129" name="Rectangle 128"/>
              <p:cNvSpPr/>
              <p:nvPr/>
            </p:nvSpPr>
            <p:spPr>
              <a:xfrm>
                <a:off x="5454787" y="3681343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1991 – 1995 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5031584" y="3892648"/>
                <a:ext cx="1624691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2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Chair</a:t>
                </a:r>
                <a:endPara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sp>
          <p:nvSpPr>
            <p:cNvPr id="131" name="Rectangle 130"/>
            <p:cNvSpPr/>
            <p:nvPr/>
          </p:nvSpPr>
          <p:spPr>
            <a:xfrm>
              <a:off x="8996009" y="3327689"/>
              <a:ext cx="2929291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"Bridges to the Future" Program 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of Nevada, Las Vegas, Nevada 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Minority College Students; 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Jointly funded by National Institutes of Health and Department of Energy</a:t>
              </a:r>
            </a:p>
          </p:txBody>
        </p:sp>
        <p:grpSp>
          <p:nvGrpSpPr>
            <p:cNvPr id="132" name="Group 131"/>
            <p:cNvGrpSpPr/>
            <p:nvPr/>
          </p:nvGrpSpPr>
          <p:grpSpPr>
            <a:xfrm>
              <a:off x="6966329" y="3575979"/>
              <a:ext cx="1652979" cy="488304"/>
              <a:chOff x="5003296" y="3681343"/>
              <a:chExt cx="1652979" cy="488304"/>
            </a:xfrm>
          </p:grpSpPr>
          <p:sp>
            <p:nvSpPr>
              <p:cNvPr id="133" name="Rectangle 132"/>
              <p:cNvSpPr/>
              <p:nvPr/>
            </p:nvSpPr>
            <p:spPr>
              <a:xfrm>
                <a:off x="5454787" y="3681343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1995 – 1996 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5003296" y="3892648"/>
                <a:ext cx="1652979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2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Program Director</a:t>
                </a:r>
                <a:endPara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grpSp>
          <p:nvGrpSpPr>
            <p:cNvPr id="135" name="Group 134"/>
            <p:cNvGrpSpPr/>
            <p:nvPr/>
          </p:nvGrpSpPr>
          <p:grpSpPr>
            <a:xfrm>
              <a:off x="6994617" y="2406540"/>
              <a:ext cx="1624691" cy="488304"/>
              <a:chOff x="5031584" y="3681343"/>
              <a:chExt cx="1624691" cy="488304"/>
            </a:xfrm>
          </p:grpSpPr>
          <p:sp>
            <p:nvSpPr>
              <p:cNvPr id="136" name="Rectangle 135"/>
              <p:cNvSpPr/>
              <p:nvPr/>
            </p:nvSpPr>
            <p:spPr>
              <a:xfrm>
                <a:off x="5454787" y="3681343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1995 – 1997 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5031584" y="3892648"/>
                <a:ext cx="1624691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2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Interim Dean</a:t>
                </a:r>
                <a:endPara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sp>
          <p:nvSpPr>
            <p:cNvPr id="138" name="Rectangle 137"/>
            <p:cNvSpPr/>
            <p:nvPr/>
          </p:nvSpPr>
          <p:spPr>
            <a:xfrm>
              <a:off x="8996009" y="2250583"/>
              <a:ext cx="2481598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College of Science and Mathematics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of Nevada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Las Vegas, Nevada</a:t>
              </a:r>
            </a:p>
          </p:txBody>
        </p:sp>
        <p:sp>
          <p:nvSpPr>
            <p:cNvPr id="139" name="Oval 138"/>
            <p:cNvSpPr/>
            <p:nvPr/>
          </p:nvSpPr>
          <p:spPr>
            <a:xfrm>
              <a:off x="8711770" y="2611217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40" name="Oval 139"/>
            <p:cNvSpPr/>
            <p:nvPr/>
          </p:nvSpPr>
          <p:spPr>
            <a:xfrm>
              <a:off x="8711770" y="3780656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41" name="Oval 140"/>
            <p:cNvSpPr/>
            <p:nvPr/>
          </p:nvSpPr>
          <p:spPr>
            <a:xfrm>
              <a:off x="8711770" y="4909165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42" name="Oval 141"/>
            <p:cNvSpPr/>
            <p:nvPr/>
          </p:nvSpPr>
          <p:spPr>
            <a:xfrm>
              <a:off x="8711770" y="5786868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1865073" y="2177922"/>
              <a:ext cx="4928616" cy="4114528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4020243" y="5518567"/>
              <a:ext cx="2942625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Department of Biological Sciences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of Nevada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Las Vegas, Nevada</a:t>
              </a:r>
            </a:p>
          </p:txBody>
        </p:sp>
        <p:grpSp>
          <p:nvGrpSpPr>
            <p:cNvPr id="158" name="Group 157"/>
            <p:cNvGrpSpPr/>
            <p:nvPr/>
          </p:nvGrpSpPr>
          <p:grpSpPr>
            <a:xfrm>
              <a:off x="2018852" y="5582191"/>
              <a:ext cx="1624691" cy="488304"/>
              <a:chOff x="5031584" y="3681343"/>
              <a:chExt cx="1624691" cy="488304"/>
            </a:xfrm>
          </p:grpSpPr>
          <p:sp>
            <p:nvSpPr>
              <p:cNvPr id="159" name="Rectangle 158"/>
              <p:cNvSpPr/>
              <p:nvPr/>
            </p:nvSpPr>
            <p:spPr>
              <a:xfrm>
                <a:off x="5454787" y="3681343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1997 – 1998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160" name="Rectangle 159"/>
              <p:cNvSpPr/>
              <p:nvPr/>
            </p:nvSpPr>
            <p:spPr>
              <a:xfrm>
                <a:off x="5031584" y="3892648"/>
                <a:ext cx="1624691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2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Chair</a:t>
                </a:r>
                <a:endPara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cxnSp>
          <p:nvCxnSpPr>
            <p:cNvPr id="161" name="Straight Connector 160"/>
            <p:cNvCxnSpPr/>
            <p:nvPr/>
          </p:nvCxnSpPr>
          <p:spPr>
            <a:xfrm>
              <a:off x="3790869" y="2246366"/>
              <a:ext cx="0" cy="397764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Rectangle 161"/>
            <p:cNvSpPr/>
            <p:nvPr/>
          </p:nvSpPr>
          <p:spPr>
            <a:xfrm>
              <a:off x="4022649" y="4577364"/>
              <a:ext cx="248159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College of Arts &amp; Sciences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of North Texas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Denton, Texas</a:t>
              </a:r>
            </a:p>
          </p:txBody>
        </p:sp>
        <p:grpSp>
          <p:nvGrpSpPr>
            <p:cNvPr id="163" name="Group 162"/>
            <p:cNvGrpSpPr/>
            <p:nvPr/>
          </p:nvGrpSpPr>
          <p:grpSpPr>
            <a:xfrm>
              <a:off x="2018852" y="4640988"/>
              <a:ext cx="1624691" cy="488304"/>
              <a:chOff x="5031584" y="3681343"/>
              <a:chExt cx="1624691" cy="488304"/>
            </a:xfrm>
          </p:grpSpPr>
          <p:sp>
            <p:nvSpPr>
              <p:cNvPr id="164" name="Rectangle 163"/>
              <p:cNvSpPr/>
              <p:nvPr/>
            </p:nvSpPr>
            <p:spPr>
              <a:xfrm>
                <a:off x="5454787" y="3681343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1998 – 2010 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165" name="Rectangle 164"/>
              <p:cNvSpPr/>
              <p:nvPr/>
            </p:nvSpPr>
            <p:spPr>
              <a:xfrm>
                <a:off x="5031584" y="3892648"/>
                <a:ext cx="1624691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2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Dean</a:t>
                </a:r>
                <a:endPara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sp>
          <p:nvSpPr>
            <p:cNvPr id="166" name="Rectangle 165"/>
            <p:cNvSpPr/>
            <p:nvPr/>
          </p:nvSpPr>
          <p:spPr>
            <a:xfrm>
              <a:off x="4020244" y="3520668"/>
              <a:ext cx="2000985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Academic Affairs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of North Texas  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Denton, Texas</a:t>
              </a:r>
            </a:p>
          </p:txBody>
        </p:sp>
        <p:grpSp>
          <p:nvGrpSpPr>
            <p:cNvPr id="167" name="Group 166"/>
            <p:cNvGrpSpPr/>
            <p:nvPr/>
          </p:nvGrpSpPr>
          <p:grpSpPr>
            <a:xfrm>
              <a:off x="1990564" y="3476571"/>
              <a:ext cx="1652979" cy="672970"/>
              <a:chOff x="5003296" y="3681343"/>
              <a:chExt cx="1652979" cy="672970"/>
            </a:xfrm>
          </p:grpSpPr>
          <p:sp>
            <p:nvSpPr>
              <p:cNvPr id="168" name="Rectangle 167"/>
              <p:cNvSpPr/>
              <p:nvPr/>
            </p:nvSpPr>
            <p:spPr>
              <a:xfrm>
                <a:off x="5454787" y="3681343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2010 – 2015 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169" name="Rectangle 168"/>
              <p:cNvSpPr/>
              <p:nvPr/>
            </p:nvSpPr>
            <p:spPr>
              <a:xfrm>
                <a:off x="5003296" y="3892648"/>
                <a:ext cx="165297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2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Provost &amp; </a:t>
                </a:r>
              </a:p>
              <a:p>
                <a:pPr lvl="0" algn="r"/>
                <a:r>
                  <a:rPr lang="en-US" sz="12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Vice President</a:t>
                </a:r>
                <a:endPara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grpSp>
          <p:nvGrpSpPr>
            <p:cNvPr id="170" name="Group 169"/>
            <p:cNvGrpSpPr/>
            <p:nvPr/>
          </p:nvGrpSpPr>
          <p:grpSpPr>
            <a:xfrm>
              <a:off x="2018852" y="2358304"/>
              <a:ext cx="1624691" cy="672970"/>
              <a:chOff x="5031584" y="3681343"/>
              <a:chExt cx="1624691" cy="672970"/>
            </a:xfrm>
          </p:grpSpPr>
          <p:sp>
            <p:nvSpPr>
              <p:cNvPr id="171" name="Rectangle 170"/>
              <p:cNvSpPr/>
              <p:nvPr/>
            </p:nvSpPr>
            <p:spPr>
              <a:xfrm>
                <a:off x="5454787" y="3681343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2015 – 2016 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172" name="Rectangle 171"/>
              <p:cNvSpPr/>
              <p:nvPr/>
            </p:nvSpPr>
            <p:spPr>
              <a:xfrm>
                <a:off x="5031584" y="3892648"/>
                <a:ext cx="162469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en-US" sz="12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President’s Special Advisor</a:t>
                </a:r>
                <a:endParaRPr lang="en-US" sz="12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sp>
          <p:nvSpPr>
            <p:cNvPr id="173" name="Rectangle 172"/>
            <p:cNvSpPr/>
            <p:nvPr/>
          </p:nvSpPr>
          <p:spPr>
            <a:xfrm>
              <a:off x="4020244" y="2402401"/>
              <a:ext cx="2698056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STEM &amp; International Activities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of North Texas</a:t>
              </a:r>
            </a:p>
            <a:p>
              <a:r>
                <a:rPr lang="en-US" sz="12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Denton, Texas</a:t>
              </a:r>
            </a:p>
          </p:txBody>
        </p:sp>
        <p:sp>
          <p:nvSpPr>
            <p:cNvPr id="174" name="Oval 173"/>
            <p:cNvSpPr/>
            <p:nvPr/>
          </p:nvSpPr>
          <p:spPr>
            <a:xfrm>
              <a:off x="3736005" y="2670702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75" name="Oval 174"/>
            <p:cNvSpPr/>
            <p:nvPr/>
          </p:nvSpPr>
          <p:spPr>
            <a:xfrm>
              <a:off x="3736005" y="3788969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76" name="Oval 175"/>
            <p:cNvSpPr/>
            <p:nvPr/>
          </p:nvSpPr>
          <p:spPr>
            <a:xfrm>
              <a:off x="3736005" y="4845665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77" name="Oval 176"/>
            <p:cNvSpPr/>
            <p:nvPr/>
          </p:nvSpPr>
          <p:spPr>
            <a:xfrm>
              <a:off x="3736005" y="5786868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sp>
        <p:nvSpPr>
          <p:cNvPr id="186" name="Rectangle 185"/>
          <p:cNvSpPr/>
          <p:nvPr/>
        </p:nvSpPr>
        <p:spPr>
          <a:xfrm>
            <a:off x="5633540" y="1012893"/>
            <a:ext cx="65632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 Appointments	 (1991 – 2016)</a:t>
            </a:r>
          </a:p>
        </p:txBody>
      </p:sp>
      <p:sp>
        <p:nvSpPr>
          <p:cNvPr id="188" name="TextBox 187"/>
          <p:cNvSpPr txBox="1"/>
          <p:nvPr/>
        </p:nvSpPr>
        <p:spPr>
          <a:xfrm>
            <a:off x="1953304" y="1012893"/>
            <a:ext cx="25207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1359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96230" y="6602949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Questions / Comments?  Contact our Webmaster</a:t>
            </a:r>
            <a:endParaRPr lang="en-US" sz="1100" dirty="0">
              <a:solidFill>
                <a:prstClr val="black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865073" y="2177922"/>
            <a:ext cx="10062002" cy="4114528"/>
            <a:chOff x="1865073" y="2177922"/>
            <a:chExt cx="10062002" cy="4114528"/>
          </a:xfrm>
        </p:grpSpPr>
        <p:sp>
          <p:nvSpPr>
            <p:cNvPr id="132" name="Rectangle 131"/>
            <p:cNvSpPr/>
            <p:nvPr/>
          </p:nvSpPr>
          <p:spPr>
            <a:xfrm>
              <a:off x="6994616" y="2177922"/>
              <a:ext cx="4932459" cy="4114528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1865073" y="2177922"/>
              <a:ext cx="4928616" cy="4114528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2184583" y="2290816"/>
              <a:ext cx="4552092" cy="3931920"/>
              <a:chOff x="800283" y="2589266"/>
              <a:chExt cx="4552092" cy="3931920"/>
            </a:xfrm>
          </p:grpSpPr>
          <p:sp>
            <p:nvSpPr>
              <p:cNvPr id="70" name="Rectangle 69"/>
              <p:cNvSpPr/>
              <p:nvPr/>
            </p:nvSpPr>
            <p:spPr>
              <a:xfrm>
                <a:off x="2381943" y="4515267"/>
                <a:ext cx="2942625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Advisory Board Member</a:t>
                </a:r>
              </a:p>
              <a:p>
                <a:r>
                  <a:rPr lang="en-US" sz="1200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Futures in Research, Science and Technology (FIRST)</a:t>
                </a:r>
              </a:p>
              <a:p>
                <a:r>
                  <a:rPr lang="en-US" sz="1200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Mountain View Community College</a:t>
                </a:r>
              </a:p>
              <a:p>
                <a:r>
                  <a:rPr lang="en-US" sz="1200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Dallas, Texas</a:t>
                </a: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800283" y="5869906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2000 – 2003 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2378472" y="5700629"/>
                <a:ext cx="2481598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Executive Council Member</a:t>
                </a:r>
              </a:p>
              <a:p>
                <a:r>
                  <a:rPr lang="en-US" sz="1200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Texas Association of Deans of Liberal Arts and Sciences</a:t>
                </a:r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2095969" y="5968930"/>
                <a:ext cx="109728" cy="109728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70AD47">
                      <a:lumMod val="50000"/>
                    </a:srgbClr>
                  </a:solidFill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803755" y="4869210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2001 – 2002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cxnSp>
            <p:nvCxnSpPr>
              <p:cNvPr id="74" name="Straight Connector 73"/>
              <p:cNvCxnSpPr/>
              <p:nvPr/>
            </p:nvCxnSpPr>
            <p:spPr>
              <a:xfrm>
                <a:off x="2150833" y="2589266"/>
                <a:ext cx="0" cy="3931920"/>
              </a:xfrm>
              <a:prstGeom prst="line">
                <a:avLst/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Rectangle 74"/>
              <p:cNvSpPr/>
              <p:nvPr/>
            </p:nvSpPr>
            <p:spPr>
              <a:xfrm>
                <a:off x="2384349" y="3701064"/>
                <a:ext cx="2968026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Advisory Board Member</a:t>
                </a:r>
              </a:p>
              <a:p>
                <a:r>
                  <a:rPr lang="en-US" sz="1200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The Institute for Diversity in Engineering and Society (IDEAS), North Texas</a:t>
                </a: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803755" y="3870341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2001 – 2003 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381944" y="3079520"/>
                <a:ext cx="200098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Texas Council of Chief Academic Officers</a:t>
                </a:r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803755" y="3156464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2010 – 2015 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803755" y="2618679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2014 – 2015 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2381944" y="2634068"/>
                <a:ext cx="2698056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UNT System Executive Council</a:t>
                </a:r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2095969" y="2717703"/>
                <a:ext cx="109728" cy="109728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70AD47">
                      <a:lumMod val="50000"/>
                    </a:srgbClr>
                  </a:solidFill>
                </a:endParaRPr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2095969" y="3255488"/>
                <a:ext cx="109728" cy="109728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70AD47">
                      <a:lumMod val="50000"/>
                    </a:srgbClr>
                  </a:solidFill>
                </a:endParaRPr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2095969" y="3969365"/>
                <a:ext cx="109728" cy="109728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70AD47">
                      <a:lumMod val="50000"/>
                    </a:srgbClr>
                  </a:solidFill>
                </a:endParaRPr>
              </a:p>
            </p:txBody>
          </p:sp>
          <p:sp>
            <p:nvSpPr>
              <p:cNvPr id="90" name="Oval 89"/>
              <p:cNvSpPr/>
              <p:nvPr/>
            </p:nvSpPr>
            <p:spPr>
              <a:xfrm>
                <a:off x="2095969" y="4968234"/>
                <a:ext cx="109728" cy="109728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70AD47">
                      <a:lumMod val="50000"/>
                    </a:srgbClr>
                  </a:solidFill>
                </a:endParaRP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7405120" y="2290816"/>
              <a:ext cx="4443980" cy="3931920"/>
              <a:chOff x="7405120" y="2297166"/>
              <a:chExt cx="4443980" cy="3931920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8983308" y="4375567"/>
                <a:ext cx="272609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Director</a:t>
                </a:r>
              </a:p>
              <a:p>
                <a:r>
                  <a:rPr lang="en-US" sz="1200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Southern Nevada School Science Fair</a:t>
                </a: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7405120" y="4452511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1996 – 1997 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cxnSp>
            <p:nvCxnSpPr>
              <p:cNvPr id="41" name="Straight Connector 40"/>
              <p:cNvCxnSpPr/>
              <p:nvPr/>
            </p:nvCxnSpPr>
            <p:spPr>
              <a:xfrm>
                <a:off x="8753934" y="2297166"/>
                <a:ext cx="0" cy="3931920"/>
              </a:xfrm>
              <a:prstGeom prst="line">
                <a:avLst/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Rectangle 53"/>
              <p:cNvSpPr/>
              <p:nvPr/>
            </p:nvSpPr>
            <p:spPr>
              <a:xfrm>
                <a:off x="8985714" y="3256564"/>
                <a:ext cx="248159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University and Community College System of Nevada Regents’ Researcher Award Selection Committee</a:t>
                </a: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7405120" y="3518174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1998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8983309" y="2324389"/>
                <a:ext cx="286579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Deans Circle</a:t>
                </a:r>
              </a:p>
              <a:p>
                <a:r>
                  <a:rPr lang="en-US" sz="1200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Institute for Diversity in Engineering and Society (IDEAS)</a:t>
                </a: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7405120" y="2493666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2001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8699070" y="2592690"/>
                <a:ext cx="109728" cy="109728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70AD47">
                      <a:lumMod val="50000"/>
                    </a:srgbClr>
                  </a:solidFill>
                </a:endParaRPr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8699070" y="3617198"/>
                <a:ext cx="109728" cy="109728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70AD47">
                      <a:lumMod val="50000"/>
                    </a:srgbClr>
                  </a:solidFill>
                </a:endParaRPr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8699070" y="4551535"/>
                <a:ext cx="109728" cy="109728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70AD47">
                      <a:lumMod val="50000"/>
                    </a:srgbClr>
                  </a:solidFill>
                </a:endParaRPr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8983309" y="5122902"/>
                <a:ext cx="2484004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University and Community College System of Nevada Regents’ Researcher Award Selection Committee</a:t>
                </a:r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7405120" y="5384512"/>
                <a:ext cx="120148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sz="1400" b="1" dirty="0" smtClean="0">
                    <a:solidFill>
                      <a:prstClr val="black"/>
                    </a:solidFill>
                    <a:latin typeface="Leelawadee" panose="020B0502040204020203" pitchFamily="34" charset="-34"/>
                    <a:cs typeface="Leelawadee" panose="020B0502040204020203" pitchFamily="34" charset="-34"/>
                  </a:rPr>
                  <a:t>1992</a:t>
                </a:r>
                <a:endParaRPr lang="en-US" sz="1400" b="1" dirty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8699070" y="5483536"/>
                <a:ext cx="109728" cy="109728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70AD47">
                      <a:lumMod val="50000"/>
                    </a:srgbClr>
                  </a:solidFill>
                </a:endParaRPr>
              </a:p>
            </p:txBody>
          </p:sp>
        </p:grpSp>
      </p:grpSp>
      <p:sp>
        <p:nvSpPr>
          <p:cNvPr id="121" name="Rectangle 120"/>
          <p:cNvSpPr/>
          <p:nvPr/>
        </p:nvSpPr>
        <p:spPr>
          <a:xfrm>
            <a:off x="3330258" y="1739705"/>
            <a:ext cx="7131632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SYSTEM, REGIONAL AND STATE HIGHER EDUCATION COMMITTEES AND COUNCILS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" y="810592"/>
            <a:ext cx="12192000" cy="866267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-653111" y="855557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-653111" y="1624293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/>
          <p:cNvGrpSpPr/>
          <p:nvPr/>
        </p:nvGrpSpPr>
        <p:grpSpPr>
          <a:xfrm>
            <a:off x="177390" y="188544"/>
            <a:ext cx="11842027" cy="307777"/>
            <a:chOff x="177390" y="188544"/>
            <a:chExt cx="11842027" cy="307777"/>
          </a:xfrm>
        </p:grpSpPr>
        <p:sp>
          <p:nvSpPr>
            <p:cNvPr id="64" name="Rounded Rectangle 63"/>
            <p:cNvSpPr/>
            <p:nvPr/>
          </p:nvSpPr>
          <p:spPr>
            <a:xfrm>
              <a:off x="10315052" y="201680"/>
              <a:ext cx="1701133" cy="281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" descr="Image result for search icon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16206" y="190827"/>
              <a:ext cx="303211" cy="303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3" name="TextBox 72"/>
            <p:cNvSpPr txBox="1"/>
            <p:nvPr/>
          </p:nvSpPr>
          <p:spPr>
            <a:xfrm>
              <a:off x="427924" y="188544"/>
              <a:ext cx="7056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 HOME</a:t>
              </a:r>
              <a:endParaRPr lang="en-US" sz="1400" b="1" dirty="0"/>
            </a:p>
          </p:txBody>
        </p:sp>
        <p:pic>
          <p:nvPicPr>
            <p:cNvPr id="76" name="Picture 4" descr="Image result for back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390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8" name="TextBox 77"/>
            <p:cNvSpPr txBox="1"/>
            <p:nvPr/>
          </p:nvSpPr>
          <p:spPr>
            <a:xfrm>
              <a:off x="10347711" y="188544"/>
              <a:ext cx="6806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Search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sp>
        <p:nvSpPr>
          <p:cNvPr id="80" name="TextBox 79"/>
          <p:cNvSpPr txBox="1"/>
          <p:nvPr/>
        </p:nvSpPr>
        <p:spPr>
          <a:xfrm>
            <a:off x="1953304" y="1012893"/>
            <a:ext cx="25207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94" name="TextBox 66"/>
          <p:cNvSpPr txBox="1">
            <a:spLocks noChangeArrowheads="1"/>
          </p:cNvSpPr>
          <p:nvPr/>
        </p:nvSpPr>
        <p:spPr bwMode="auto">
          <a:xfrm>
            <a:off x="5670294" y="1012893"/>
            <a:ext cx="65217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dirty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Higher Education Service </a:t>
            </a:r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	 (</a:t>
            </a:r>
            <a:r>
              <a:rPr lang="en-US" altLang="en-US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1978 – Present</a:t>
            </a:r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)</a:t>
            </a:r>
            <a:endParaRPr lang="en-US" altLang="en-US" sz="2400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34" name="Rectangle 133"/>
          <p:cNvSpPr/>
          <p:nvPr/>
        </p:nvSpPr>
        <p:spPr>
          <a:xfrm rot="16200000">
            <a:off x="-2696928" y="2815931"/>
            <a:ext cx="6864559" cy="1232698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5" name="Straight Connector 134"/>
          <p:cNvCxnSpPr/>
          <p:nvPr/>
        </p:nvCxnSpPr>
        <p:spPr>
          <a:xfrm flipV="1">
            <a:off x="1308407" y="-228600"/>
            <a:ext cx="2245" cy="731520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rot="16200000">
            <a:off x="-3498322" y="3429000"/>
            <a:ext cx="73152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TextBox 136"/>
          <p:cNvSpPr txBox="1"/>
          <p:nvPr/>
        </p:nvSpPr>
        <p:spPr>
          <a:xfrm>
            <a:off x="166926" y="2400653"/>
            <a:ext cx="1134893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Appointments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168884" y="3039479"/>
            <a:ext cx="113293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Higher Education Service</a:t>
            </a:r>
            <a:endParaRPr lang="en-US" sz="12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165059" y="4026004"/>
            <a:ext cx="114058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Professional Service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159277" y="4828895"/>
            <a:ext cx="1146369" cy="28765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Membership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141" name="Group 140"/>
          <p:cNvGrpSpPr/>
          <p:nvPr/>
        </p:nvGrpSpPr>
        <p:grpSpPr>
          <a:xfrm>
            <a:off x="23297" y="531670"/>
            <a:ext cx="1424111" cy="1424110"/>
            <a:chOff x="23297" y="531670"/>
            <a:chExt cx="1424111" cy="1424110"/>
          </a:xfrm>
        </p:grpSpPr>
        <p:grpSp>
          <p:nvGrpSpPr>
            <p:cNvPr id="142" name="Group 141"/>
            <p:cNvGrpSpPr>
              <a:grpSpLocks noChangeAspect="1"/>
            </p:cNvGrpSpPr>
            <p:nvPr/>
          </p:nvGrpSpPr>
          <p:grpSpPr>
            <a:xfrm>
              <a:off x="23297" y="531670"/>
              <a:ext cx="1424111" cy="1424110"/>
              <a:chOff x="5000817" y="54430"/>
              <a:chExt cx="1600200" cy="1600200"/>
            </a:xfrm>
          </p:grpSpPr>
          <p:sp>
            <p:nvSpPr>
              <p:cNvPr id="144" name="Oval 143"/>
              <p:cNvSpPr/>
              <p:nvPr/>
            </p:nvSpPr>
            <p:spPr>
              <a:xfrm>
                <a:off x="5000817" y="54430"/>
                <a:ext cx="1600200" cy="1600200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tx1"/>
                  </a:gs>
                  <a:gs pos="0">
                    <a:srgbClr val="00AB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45" name="TextBox 66"/>
              <p:cNvSpPr txBox="1">
                <a:spLocks noChangeArrowheads="1"/>
              </p:cNvSpPr>
              <p:nvPr/>
            </p:nvSpPr>
            <p:spPr bwMode="auto">
              <a:xfrm>
                <a:off x="5121013" y="525990"/>
                <a:ext cx="1359806" cy="657082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haroni" panose="02010803020104030203" pitchFamily="2" charset="-79"/>
                    <a:cs typeface="Aharoni" panose="02010803020104030203" pitchFamily="2" charset="-79"/>
                  </a:rPr>
                  <a:t>WB</a:t>
                </a:r>
                <a:endParaRPr lang="en-US" altLang="en-US" sz="3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endParaRPr>
              </a:p>
            </p:txBody>
          </p:sp>
          <p:sp>
            <p:nvSpPr>
              <p:cNvPr id="146" name="TextBox 145"/>
              <p:cNvSpPr txBox="1"/>
              <p:nvPr/>
            </p:nvSpPr>
            <p:spPr>
              <a:xfrm>
                <a:off x="5141389" y="1189264"/>
                <a:ext cx="1277421" cy="293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i="1" dirty="0" smtClean="0">
                    <a:solidFill>
                      <a:schemeClr val="bg1"/>
                    </a:solidFill>
                  </a:rPr>
                  <a:t>Curriculum Vitae</a:t>
                </a:r>
              </a:p>
            </p:txBody>
          </p:sp>
        </p:grpSp>
        <p:pic>
          <p:nvPicPr>
            <p:cNvPr id="143" name="Picture 142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229"/>
            <a:stretch/>
          </p:blipFill>
          <p:spPr>
            <a:xfrm>
              <a:off x="417783" y="682402"/>
              <a:ext cx="623728" cy="854998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83666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96230" y="6602949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solidFill>
                  <a:prstClr val="black"/>
                </a:solidFill>
              </a:rPr>
              <a:t>Questions / Comments?  Contact our Webmaster</a:t>
            </a:r>
            <a:endParaRPr lang="en-US" sz="1100" dirty="0">
              <a:solidFill>
                <a:prstClr val="black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865072" y="2177922"/>
            <a:ext cx="10062004" cy="4114528"/>
            <a:chOff x="1865072" y="2177922"/>
            <a:chExt cx="10062004" cy="4114528"/>
          </a:xfrm>
        </p:grpSpPr>
        <p:sp>
          <p:nvSpPr>
            <p:cNvPr id="132" name="Rectangle 131"/>
            <p:cNvSpPr/>
            <p:nvPr/>
          </p:nvSpPr>
          <p:spPr>
            <a:xfrm>
              <a:off x="6944734" y="2177922"/>
              <a:ext cx="4982342" cy="41145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1865072" y="2177922"/>
              <a:ext cx="5079661" cy="41145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21" name="Rectangle 120"/>
          <p:cNvSpPr/>
          <p:nvPr/>
        </p:nvSpPr>
        <p:spPr>
          <a:xfrm>
            <a:off x="5691129" y="1739705"/>
            <a:ext cx="2409890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UNIVERSITY COMMITTEES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" y="810592"/>
            <a:ext cx="12192000" cy="866267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-653111" y="855557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-653111" y="1624293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/>
          <p:cNvGrpSpPr/>
          <p:nvPr/>
        </p:nvGrpSpPr>
        <p:grpSpPr>
          <a:xfrm>
            <a:off x="177390" y="188544"/>
            <a:ext cx="11842027" cy="307777"/>
            <a:chOff x="177390" y="188544"/>
            <a:chExt cx="11842027" cy="307777"/>
          </a:xfrm>
        </p:grpSpPr>
        <p:sp>
          <p:nvSpPr>
            <p:cNvPr id="64" name="Rounded Rectangle 63"/>
            <p:cNvSpPr/>
            <p:nvPr/>
          </p:nvSpPr>
          <p:spPr>
            <a:xfrm>
              <a:off x="10315052" y="201680"/>
              <a:ext cx="1701133" cy="281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" descr="Image result for search icon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16206" y="190827"/>
              <a:ext cx="303211" cy="303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3" name="TextBox 72"/>
            <p:cNvSpPr txBox="1"/>
            <p:nvPr/>
          </p:nvSpPr>
          <p:spPr>
            <a:xfrm>
              <a:off x="427924" y="188544"/>
              <a:ext cx="7056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 HOME</a:t>
              </a:r>
              <a:endParaRPr lang="en-US" sz="1400" b="1" dirty="0"/>
            </a:p>
          </p:txBody>
        </p:sp>
        <p:pic>
          <p:nvPicPr>
            <p:cNvPr id="76" name="Picture 4" descr="Image result for back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390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8" name="TextBox 77"/>
            <p:cNvSpPr txBox="1"/>
            <p:nvPr/>
          </p:nvSpPr>
          <p:spPr>
            <a:xfrm>
              <a:off x="10347711" y="188544"/>
              <a:ext cx="6806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Search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sp>
        <p:nvSpPr>
          <p:cNvPr id="80" name="TextBox 79"/>
          <p:cNvSpPr txBox="1"/>
          <p:nvPr/>
        </p:nvSpPr>
        <p:spPr>
          <a:xfrm>
            <a:off x="1953304" y="1012893"/>
            <a:ext cx="25207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94" name="TextBox 66"/>
          <p:cNvSpPr txBox="1">
            <a:spLocks noChangeArrowheads="1"/>
          </p:cNvSpPr>
          <p:nvPr/>
        </p:nvSpPr>
        <p:spPr bwMode="auto">
          <a:xfrm>
            <a:off x="5670294" y="1012893"/>
            <a:ext cx="65217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dirty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Higher Education Service </a:t>
            </a:r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	 (</a:t>
            </a:r>
            <a:r>
              <a:rPr lang="en-US" altLang="en-US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1978 – Present</a:t>
            </a:r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)</a:t>
            </a:r>
            <a:endParaRPr lang="en-US" altLang="en-US" sz="2400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34" name="Rectangle 133"/>
          <p:cNvSpPr/>
          <p:nvPr/>
        </p:nvSpPr>
        <p:spPr>
          <a:xfrm rot="16200000">
            <a:off x="-2696928" y="2815931"/>
            <a:ext cx="6864559" cy="1232698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5" name="Straight Connector 134"/>
          <p:cNvCxnSpPr/>
          <p:nvPr/>
        </p:nvCxnSpPr>
        <p:spPr>
          <a:xfrm flipV="1">
            <a:off x="1308407" y="-228600"/>
            <a:ext cx="2245" cy="731520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rot="16200000">
            <a:off x="-3498322" y="3429000"/>
            <a:ext cx="73152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TextBox 136"/>
          <p:cNvSpPr txBox="1"/>
          <p:nvPr/>
        </p:nvSpPr>
        <p:spPr>
          <a:xfrm>
            <a:off x="166926" y="2400653"/>
            <a:ext cx="1134893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Appointments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168884" y="3039479"/>
            <a:ext cx="113293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Higher Education Service</a:t>
            </a:r>
            <a:endParaRPr lang="en-US" sz="12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165059" y="4026004"/>
            <a:ext cx="114058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Professional Service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165059" y="4828895"/>
            <a:ext cx="11405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Membership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141" name="Group 140"/>
          <p:cNvGrpSpPr/>
          <p:nvPr/>
        </p:nvGrpSpPr>
        <p:grpSpPr>
          <a:xfrm>
            <a:off x="23297" y="531670"/>
            <a:ext cx="1424111" cy="1424110"/>
            <a:chOff x="23297" y="531670"/>
            <a:chExt cx="1424111" cy="1424110"/>
          </a:xfrm>
        </p:grpSpPr>
        <p:grpSp>
          <p:nvGrpSpPr>
            <p:cNvPr id="142" name="Group 141"/>
            <p:cNvGrpSpPr>
              <a:grpSpLocks noChangeAspect="1"/>
            </p:cNvGrpSpPr>
            <p:nvPr/>
          </p:nvGrpSpPr>
          <p:grpSpPr>
            <a:xfrm>
              <a:off x="23297" y="531670"/>
              <a:ext cx="1424111" cy="1424110"/>
              <a:chOff x="5000817" y="54430"/>
              <a:chExt cx="1600200" cy="1600200"/>
            </a:xfrm>
          </p:grpSpPr>
          <p:sp>
            <p:nvSpPr>
              <p:cNvPr id="144" name="Oval 143"/>
              <p:cNvSpPr/>
              <p:nvPr/>
            </p:nvSpPr>
            <p:spPr>
              <a:xfrm>
                <a:off x="5000817" y="54430"/>
                <a:ext cx="1600200" cy="1600200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tx1"/>
                  </a:gs>
                  <a:gs pos="0">
                    <a:srgbClr val="00AB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45" name="TextBox 66"/>
              <p:cNvSpPr txBox="1">
                <a:spLocks noChangeArrowheads="1"/>
              </p:cNvSpPr>
              <p:nvPr/>
            </p:nvSpPr>
            <p:spPr bwMode="auto">
              <a:xfrm>
                <a:off x="5121013" y="525990"/>
                <a:ext cx="1359806" cy="657082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haroni" panose="02010803020104030203" pitchFamily="2" charset="-79"/>
                    <a:cs typeface="Aharoni" panose="02010803020104030203" pitchFamily="2" charset="-79"/>
                  </a:rPr>
                  <a:t>WB</a:t>
                </a:r>
                <a:endParaRPr lang="en-US" altLang="en-US" sz="3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endParaRPr>
              </a:p>
            </p:txBody>
          </p:sp>
          <p:sp>
            <p:nvSpPr>
              <p:cNvPr id="146" name="TextBox 145"/>
              <p:cNvSpPr txBox="1"/>
              <p:nvPr/>
            </p:nvSpPr>
            <p:spPr>
              <a:xfrm>
                <a:off x="5141389" y="1189264"/>
                <a:ext cx="1277421" cy="293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i="1" dirty="0" smtClean="0">
                    <a:solidFill>
                      <a:schemeClr val="bg1"/>
                    </a:solidFill>
                  </a:rPr>
                  <a:t>Curriculum Vitae</a:t>
                </a:r>
              </a:p>
            </p:txBody>
          </p:sp>
        </p:grpSp>
        <p:pic>
          <p:nvPicPr>
            <p:cNvPr id="143" name="Picture 142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229"/>
            <a:stretch/>
          </p:blipFill>
          <p:spPr>
            <a:xfrm>
              <a:off x="417783" y="682402"/>
              <a:ext cx="623728" cy="854998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grpSp>
        <p:nvGrpSpPr>
          <p:cNvPr id="69" name="Group 68"/>
          <p:cNvGrpSpPr/>
          <p:nvPr/>
        </p:nvGrpSpPr>
        <p:grpSpPr>
          <a:xfrm>
            <a:off x="4470953" y="2415976"/>
            <a:ext cx="5684368" cy="25834285"/>
            <a:chOff x="4470953" y="2415976"/>
            <a:chExt cx="5684368" cy="25834285"/>
          </a:xfrm>
        </p:grpSpPr>
        <p:cxnSp>
          <p:nvCxnSpPr>
            <p:cNvPr id="82" name="Straight Connector 81"/>
            <p:cNvCxnSpPr/>
            <p:nvPr/>
          </p:nvCxnSpPr>
          <p:spPr>
            <a:xfrm>
              <a:off x="6096000" y="2415976"/>
              <a:ext cx="0" cy="813816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Rectangle 82"/>
            <p:cNvSpPr/>
            <p:nvPr/>
          </p:nvSpPr>
          <p:spPr>
            <a:xfrm>
              <a:off x="6330352" y="5355497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Provost’s Council (Chair)</a:t>
              </a: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4752163" y="5340108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2010 – 2015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6330352" y="4942821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President’s Diversity Council</a:t>
              </a: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4752163" y="4927432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2011 – 2015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3" name="Oval 92"/>
            <p:cNvSpPr/>
            <p:nvPr/>
          </p:nvSpPr>
          <p:spPr>
            <a:xfrm>
              <a:off x="6041136" y="5026456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95" name="Oval 94"/>
            <p:cNvSpPr/>
            <p:nvPr/>
          </p:nvSpPr>
          <p:spPr>
            <a:xfrm>
              <a:off x="6041136" y="5439132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6330352" y="4388561"/>
              <a:ext cx="2728967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Distinguished Alumni Awards Selection Committee</a:t>
              </a: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4752163" y="4465505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2011 – 2015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8" name="Oval 97"/>
            <p:cNvSpPr/>
            <p:nvPr/>
          </p:nvSpPr>
          <p:spPr>
            <a:xfrm>
              <a:off x="6041136" y="4564529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4752163" y="3557767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2013 – 2015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6330352" y="3573156"/>
              <a:ext cx="3557730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China Advisory Council (Co-Chair)</a:t>
              </a:r>
            </a:p>
          </p:txBody>
        </p:sp>
        <p:sp>
          <p:nvSpPr>
            <p:cNvPr id="101" name="Oval 100"/>
            <p:cNvSpPr/>
            <p:nvPr/>
          </p:nvSpPr>
          <p:spPr>
            <a:xfrm>
              <a:off x="6041136" y="3656791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4470953" y="3092219"/>
              <a:ext cx="148269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2018 – present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6330352" y="3015275"/>
              <a:ext cx="2698056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International Risk Oversight Committee</a:t>
              </a:r>
            </a:p>
          </p:txBody>
        </p:sp>
        <p:sp>
          <p:nvSpPr>
            <p:cNvPr id="104" name="Oval 103"/>
            <p:cNvSpPr/>
            <p:nvPr/>
          </p:nvSpPr>
          <p:spPr>
            <a:xfrm>
              <a:off x="6041136" y="3191243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4475930" y="2519795"/>
              <a:ext cx="1458912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2018 – present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6311543" y="2442851"/>
              <a:ext cx="2698056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Distinguished Research Professor Selection Committee</a:t>
              </a:r>
            </a:p>
          </p:txBody>
        </p:sp>
        <p:sp>
          <p:nvSpPr>
            <p:cNvPr id="107" name="Oval 106"/>
            <p:cNvSpPr/>
            <p:nvPr/>
          </p:nvSpPr>
          <p:spPr>
            <a:xfrm>
              <a:off x="6041136" y="2618819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6311543" y="5787157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Gift Acceptance Committee</a:t>
              </a: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4733354" y="5771768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2010 – 2015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0" name="Oval 109"/>
            <p:cNvSpPr/>
            <p:nvPr/>
          </p:nvSpPr>
          <p:spPr>
            <a:xfrm>
              <a:off x="6041136" y="5870792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6311543" y="6196587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President’s Enrollment and Retention Council</a:t>
              </a: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4733354" y="6181198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2010 – 2015 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3" name="Oval 112"/>
            <p:cNvSpPr/>
            <p:nvPr/>
          </p:nvSpPr>
          <p:spPr>
            <a:xfrm>
              <a:off x="6041136" y="6280222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6311543" y="6571715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President’s Cabinet</a:t>
              </a: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4733354" y="6556326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2010 – 2015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6" name="Oval 115"/>
            <p:cNvSpPr/>
            <p:nvPr/>
          </p:nvSpPr>
          <p:spPr>
            <a:xfrm>
              <a:off x="6041136" y="6655350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6330352" y="7412511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President’s Capital Project Council</a:t>
              </a: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4752163" y="7397122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2010 – 2014 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3" name="Oval 122"/>
            <p:cNvSpPr/>
            <p:nvPr/>
          </p:nvSpPr>
          <p:spPr>
            <a:xfrm>
              <a:off x="6041136" y="7496146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6311543" y="7810486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President’s Finance Council</a:t>
              </a: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4733354" y="7795097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2010 – 2014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6" name="Oval 125"/>
            <p:cNvSpPr/>
            <p:nvPr/>
          </p:nvSpPr>
          <p:spPr>
            <a:xfrm>
              <a:off x="6041136" y="7894121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6311543" y="8189042"/>
              <a:ext cx="3075626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Institute for the Advancement of the Arts Steering Committee</a:t>
              </a: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4733354" y="8265986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2009 – 2010 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9" name="Oval 128"/>
            <p:cNvSpPr/>
            <p:nvPr/>
          </p:nvSpPr>
          <p:spPr>
            <a:xfrm>
              <a:off x="6041136" y="8365010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330352" y="8735126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Information Technology Council (Chair)</a:t>
              </a: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4752163" y="8719737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2008 – 2010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7" name="Oval 146"/>
            <p:cNvSpPr/>
            <p:nvPr/>
          </p:nvSpPr>
          <p:spPr>
            <a:xfrm>
              <a:off x="6041136" y="8818761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6330352" y="9064578"/>
              <a:ext cx="3500582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Search Committee for Provost and Vice President for Academic Affairs</a:t>
              </a: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4752163" y="9141522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2007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0" name="Oval 149"/>
            <p:cNvSpPr/>
            <p:nvPr/>
          </p:nvSpPr>
          <p:spPr>
            <a:xfrm>
              <a:off x="6041136" y="9240546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6330352" y="9625200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UNT System Life Sciences Council (Co-Chair)</a:t>
              </a:r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4752163" y="9609811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2006 – 2008 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3" name="Oval 152"/>
            <p:cNvSpPr/>
            <p:nvPr/>
          </p:nvSpPr>
          <p:spPr>
            <a:xfrm>
              <a:off x="6041136" y="9708835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6349161" y="10042263"/>
              <a:ext cx="3793460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Academic Planning Council</a:t>
              </a: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4770972" y="10026874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2005 – 2008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6" name="Oval 155"/>
            <p:cNvSpPr/>
            <p:nvPr/>
          </p:nvSpPr>
          <p:spPr>
            <a:xfrm>
              <a:off x="6041136" y="10125898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6330352" y="10461578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RCM Sub-Committee on Indirect Costs (Chair)</a:t>
              </a: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4752163" y="10446189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2005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9" name="Oval 158"/>
            <p:cNvSpPr/>
            <p:nvPr/>
          </p:nvSpPr>
          <p:spPr>
            <a:xfrm>
              <a:off x="6041136" y="10545213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6330352" y="12040667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Task Force on Centers and Institutes (Chair)</a:t>
              </a: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4752163" y="12025278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2004 – 2005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2" name="Oval 161"/>
            <p:cNvSpPr/>
            <p:nvPr/>
          </p:nvSpPr>
          <p:spPr>
            <a:xfrm>
              <a:off x="6041136" y="12124302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6345145" y="12348236"/>
              <a:ext cx="3793460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Search Committee for CEO and President for of University of North Texas Foundation</a:t>
              </a:r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4766956" y="12425180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2003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5" name="Oval 164"/>
            <p:cNvSpPr/>
            <p:nvPr/>
          </p:nvSpPr>
          <p:spPr>
            <a:xfrm>
              <a:off x="6041136" y="12524204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6326336" y="12928061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Campus Beautification Committee</a:t>
              </a:r>
              <a:endPara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4748147" y="12912672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2002 – 2003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8" name="Oval 167"/>
            <p:cNvSpPr/>
            <p:nvPr/>
          </p:nvSpPr>
          <p:spPr>
            <a:xfrm>
              <a:off x="6041136" y="13011696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6326336" y="13837711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Chemistry Building Construction Steering Committee</a:t>
              </a:r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4748147" y="13914655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2001 – 2004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1" name="Oval 170"/>
            <p:cNvSpPr/>
            <p:nvPr/>
          </p:nvSpPr>
          <p:spPr>
            <a:xfrm>
              <a:off x="6041136" y="14013679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6343052" y="14345093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Executive Committee - University Planning Council</a:t>
              </a:r>
              <a:endPara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4764863" y="14422037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2001 – 2002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4" name="Oval 173"/>
            <p:cNvSpPr/>
            <p:nvPr/>
          </p:nvSpPr>
          <p:spPr>
            <a:xfrm>
              <a:off x="6053836" y="14521061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6343052" y="15262178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Institutional Information System Steering Committee</a:t>
              </a:r>
              <a:endPara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4764863" y="15339122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2001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7" name="Oval 176"/>
            <p:cNvSpPr/>
            <p:nvPr/>
          </p:nvSpPr>
          <p:spPr>
            <a:xfrm>
              <a:off x="6053836" y="15438146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6343052" y="15835500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>
                  <a:latin typeface="Leelawadee" panose="020B0502040204020203" pitchFamily="34" charset="-34"/>
                  <a:cs typeface="Leelawadee" panose="020B0502040204020203" pitchFamily="34" charset="-34"/>
                </a:rPr>
                <a:t>Enrollment Management Steering Committee</a:t>
              </a:r>
              <a:endPara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4764863" y="15820111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2001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0" name="Oval 179"/>
            <p:cNvSpPr/>
            <p:nvPr/>
          </p:nvSpPr>
          <p:spPr>
            <a:xfrm>
              <a:off x="6053836" y="15919135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6361861" y="16227163"/>
              <a:ext cx="3793460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Teacher Education Council</a:t>
              </a:r>
              <a:endPara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4783672" y="16211774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2000 – 2008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3" name="Oval 182"/>
            <p:cNvSpPr/>
            <p:nvPr/>
          </p:nvSpPr>
          <p:spPr>
            <a:xfrm>
              <a:off x="6053836" y="16310798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6343052" y="16633778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Task Force on Honors Program</a:t>
              </a:r>
              <a:endPara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4764863" y="16618389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2000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6" name="Oval 185"/>
            <p:cNvSpPr/>
            <p:nvPr/>
          </p:nvSpPr>
          <p:spPr>
            <a:xfrm>
              <a:off x="6053836" y="16717413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6343052" y="17019067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Donor Relations Committee</a:t>
              </a:r>
              <a:endPara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4764863" y="17003678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2000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9" name="Oval 188"/>
            <p:cNvSpPr/>
            <p:nvPr/>
          </p:nvSpPr>
          <p:spPr>
            <a:xfrm>
              <a:off x="6053836" y="17102702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6357845" y="17339336"/>
              <a:ext cx="3793460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Search Committee for Dean (Chair)</a:t>
              </a:r>
            </a:p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School of Music</a:t>
              </a:r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4779656" y="17416280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1999 – 2000</a:t>
              </a:r>
            </a:p>
          </p:txBody>
        </p:sp>
        <p:sp>
          <p:nvSpPr>
            <p:cNvPr id="192" name="Oval 191"/>
            <p:cNvSpPr/>
            <p:nvPr/>
          </p:nvSpPr>
          <p:spPr>
            <a:xfrm>
              <a:off x="6053836" y="17515304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6339036" y="17830261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Assessment Advisory Council</a:t>
              </a:r>
              <a:endPara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4760847" y="17814872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1999 – 2000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5" name="Oval 194"/>
            <p:cNvSpPr/>
            <p:nvPr/>
          </p:nvSpPr>
          <p:spPr>
            <a:xfrm>
              <a:off x="6053836" y="17913896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6339036" y="18192491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Planning Council</a:t>
              </a:r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4760847" y="18177102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1998 – 2004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8" name="Oval 197"/>
            <p:cNvSpPr/>
            <p:nvPr/>
          </p:nvSpPr>
          <p:spPr>
            <a:xfrm>
              <a:off x="6053836" y="18276126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6343052" y="11291367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UNT Master Planning Committee</a:t>
              </a:r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4764863" y="11275978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2004 – 2007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1" name="Oval 200"/>
            <p:cNvSpPr/>
            <p:nvPr/>
          </p:nvSpPr>
          <p:spPr>
            <a:xfrm>
              <a:off x="6053836" y="11375002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6343052" y="11659667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UNT Critical Incident Management Team</a:t>
              </a:r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4764863" y="11644278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2004 – 2006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4" name="Oval 203"/>
            <p:cNvSpPr/>
            <p:nvPr/>
          </p:nvSpPr>
          <p:spPr>
            <a:xfrm>
              <a:off x="6053836" y="11743302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6339036" y="10885777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Trustee, Forth Worth Regional Science Fair</a:t>
              </a:r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4760847" y="10870388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2004 – 2009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7" name="Oval 206"/>
            <p:cNvSpPr/>
            <p:nvPr/>
          </p:nvSpPr>
          <p:spPr>
            <a:xfrm>
              <a:off x="6049820" y="10969412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6326336" y="3989198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Information Technology Governance Council</a:t>
              </a:r>
              <a:endPara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4748147" y="3973809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2012 – 2015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0" name="Oval 209"/>
            <p:cNvSpPr/>
            <p:nvPr/>
          </p:nvSpPr>
          <p:spPr>
            <a:xfrm>
              <a:off x="6037120" y="4072833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6326336" y="13332144"/>
              <a:ext cx="3500582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Search Committee for Vice President for Research and Technology Transfer</a:t>
              </a:r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4748147" y="13409088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2002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3" name="Oval 212"/>
            <p:cNvSpPr/>
            <p:nvPr/>
          </p:nvSpPr>
          <p:spPr>
            <a:xfrm>
              <a:off x="6041136" y="13508112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6339036" y="14881811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Academic </a:t>
              </a:r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Affairs Committee</a:t>
              </a:r>
              <a:endPara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4760847" y="14866422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2001 – 2002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6" name="Oval 215"/>
            <p:cNvSpPr/>
            <p:nvPr/>
          </p:nvSpPr>
          <p:spPr>
            <a:xfrm>
              <a:off x="6049820" y="14965446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6339036" y="18522691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Facilities Planning Committee</a:t>
              </a:r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4760847" y="18507302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1998 – 2001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9" name="Oval 218"/>
            <p:cNvSpPr/>
            <p:nvPr/>
          </p:nvSpPr>
          <p:spPr>
            <a:xfrm>
              <a:off x="6053836" y="18606326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6339036" y="18827491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Minority Recruitment and Retention Task Force</a:t>
              </a:r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4760847" y="18812102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1998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2" name="Oval 221"/>
            <p:cNvSpPr/>
            <p:nvPr/>
          </p:nvSpPr>
          <p:spPr>
            <a:xfrm>
              <a:off x="6053836" y="18911126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6324314" y="19112185"/>
              <a:ext cx="3500582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Undergraduate Student Retention Steering Committee</a:t>
              </a:r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4746125" y="19189129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1998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5" name="Oval 224"/>
            <p:cNvSpPr/>
            <p:nvPr/>
          </p:nvSpPr>
          <p:spPr>
            <a:xfrm>
              <a:off x="6039114" y="19288153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6324314" y="19564369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Barrick Distinguished Scholar Award Committee</a:t>
              </a:r>
            </a:p>
          </p:txBody>
        </p:sp>
        <p:sp>
          <p:nvSpPr>
            <p:cNvPr id="227" name="Rectangle 226"/>
            <p:cNvSpPr/>
            <p:nvPr/>
          </p:nvSpPr>
          <p:spPr>
            <a:xfrm>
              <a:off x="4746125" y="19548980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1997 – 1998 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8" name="Oval 227"/>
            <p:cNvSpPr/>
            <p:nvPr/>
          </p:nvSpPr>
          <p:spPr>
            <a:xfrm>
              <a:off x="6039114" y="19648004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6324314" y="19886885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Gerontology </a:t>
              </a:r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Certificate Program Advisory Committee</a:t>
              </a:r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4746125" y="19963829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1997 – 1998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1" name="Oval 230"/>
            <p:cNvSpPr/>
            <p:nvPr/>
          </p:nvSpPr>
          <p:spPr>
            <a:xfrm>
              <a:off x="6039114" y="20062853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6324314" y="20326380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Bigelow Endowed </a:t>
              </a:r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Chair Search </a:t>
              </a:r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Committee (Chair)</a:t>
              </a:r>
              <a:endParaRPr lang="en-US" sz="1100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4746125" y="20403324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1997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4" name="Oval 233"/>
            <p:cNvSpPr/>
            <p:nvPr/>
          </p:nvSpPr>
          <p:spPr>
            <a:xfrm>
              <a:off x="6039114" y="20502348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6324314" y="20829746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UNLV 40th Anniversary Planning Committee</a:t>
              </a:r>
            </a:p>
          </p:txBody>
        </p:sp>
        <p:sp>
          <p:nvSpPr>
            <p:cNvPr id="236" name="Rectangle 235"/>
            <p:cNvSpPr/>
            <p:nvPr/>
          </p:nvSpPr>
          <p:spPr>
            <a:xfrm>
              <a:off x="4746125" y="20814357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1996 – 1997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7" name="Oval 236"/>
            <p:cNvSpPr/>
            <p:nvPr/>
          </p:nvSpPr>
          <p:spPr>
            <a:xfrm>
              <a:off x="6039114" y="20913381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6324314" y="21169585"/>
              <a:ext cx="3500582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President's Task Force on Planning </a:t>
              </a:r>
              <a:endPara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Sub-Committee </a:t>
              </a:r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on Strategic Initiative Funding</a:t>
              </a:r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4746125" y="21246529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1996 – 1997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0" name="Oval 239"/>
            <p:cNvSpPr/>
            <p:nvPr/>
          </p:nvSpPr>
          <p:spPr>
            <a:xfrm>
              <a:off x="6039114" y="21345553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6324314" y="21655246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Women's Studies Steering Committee</a:t>
              </a:r>
            </a:p>
          </p:txBody>
        </p:sp>
        <p:sp>
          <p:nvSpPr>
            <p:cNvPr id="242" name="Rectangle 241"/>
            <p:cNvSpPr/>
            <p:nvPr/>
          </p:nvSpPr>
          <p:spPr>
            <a:xfrm>
              <a:off x="4746125" y="21639857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1996 – 1997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3" name="Oval 242"/>
            <p:cNvSpPr/>
            <p:nvPr/>
          </p:nvSpPr>
          <p:spPr>
            <a:xfrm>
              <a:off x="6039114" y="21738881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6324314" y="21972746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Faculty Discipline Hearing Officer</a:t>
              </a:r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4746125" y="21957357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1996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6" name="Oval 245"/>
            <p:cNvSpPr/>
            <p:nvPr/>
          </p:nvSpPr>
          <p:spPr>
            <a:xfrm>
              <a:off x="6039114" y="22056381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6337014" y="22295252"/>
              <a:ext cx="3500582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President's Task Force on </a:t>
              </a:r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Planning</a:t>
              </a:r>
            </a:p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General </a:t>
              </a:r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Member</a:t>
              </a:r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4758825" y="22372196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1995 – 1997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9" name="Oval 248"/>
            <p:cNvSpPr/>
            <p:nvPr/>
          </p:nvSpPr>
          <p:spPr>
            <a:xfrm>
              <a:off x="6051814" y="22471220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50" name="Rectangle 249"/>
            <p:cNvSpPr/>
            <p:nvPr/>
          </p:nvSpPr>
          <p:spPr>
            <a:xfrm>
              <a:off x="6337014" y="22798246"/>
              <a:ext cx="363129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Research Strategic Planning Committee (Co-Chair)</a:t>
              </a:r>
            </a:p>
          </p:txBody>
        </p:sp>
        <p:sp>
          <p:nvSpPr>
            <p:cNvPr id="251" name="Rectangle 250"/>
            <p:cNvSpPr/>
            <p:nvPr/>
          </p:nvSpPr>
          <p:spPr>
            <a:xfrm>
              <a:off x="4758825" y="22782857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1995 – 1996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2" name="Oval 251"/>
            <p:cNvSpPr/>
            <p:nvPr/>
          </p:nvSpPr>
          <p:spPr>
            <a:xfrm>
              <a:off x="6051814" y="22881881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6337013" y="23166546"/>
              <a:ext cx="3801591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i="1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Ad hoc </a:t>
              </a:r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Committee for Distance Education Evaluation</a:t>
              </a:r>
            </a:p>
          </p:txBody>
        </p:sp>
        <p:sp>
          <p:nvSpPr>
            <p:cNvPr id="254" name="Rectangle 253"/>
            <p:cNvSpPr/>
            <p:nvPr/>
          </p:nvSpPr>
          <p:spPr>
            <a:xfrm>
              <a:off x="4758825" y="23151157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1995 – 1996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5" name="Oval 254"/>
            <p:cNvSpPr/>
            <p:nvPr/>
          </p:nvSpPr>
          <p:spPr>
            <a:xfrm>
              <a:off x="6051814" y="23250181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6337014" y="23547546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UNLV Academic Council</a:t>
              </a:r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4758825" y="23532157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1995 – 1997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8" name="Oval 257"/>
            <p:cNvSpPr/>
            <p:nvPr/>
          </p:nvSpPr>
          <p:spPr>
            <a:xfrm>
              <a:off x="6051814" y="23631181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59" name="Rectangle 258"/>
            <p:cNvSpPr/>
            <p:nvPr/>
          </p:nvSpPr>
          <p:spPr>
            <a:xfrm>
              <a:off x="6324314" y="23882369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Development Council</a:t>
              </a:r>
            </a:p>
          </p:txBody>
        </p:sp>
        <p:sp>
          <p:nvSpPr>
            <p:cNvPr id="260" name="Rectangle 259"/>
            <p:cNvSpPr/>
            <p:nvPr/>
          </p:nvSpPr>
          <p:spPr>
            <a:xfrm>
              <a:off x="4746125" y="23866980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1995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1" name="Oval 260"/>
            <p:cNvSpPr/>
            <p:nvPr/>
          </p:nvSpPr>
          <p:spPr>
            <a:xfrm>
              <a:off x="6039114" y="23966004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62" name="Rectangle 261"/>
            <p:cNvSpPr/>
            <p:nvPr/>
          </p:nvSpPr>
          <p:spPr>
            <a:xfrm>
              <a:off x="6324314" y="24258746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Research Issues Resolution Committee</a:t>
              </a:r>
            </a:p>
          </p:txBody>
        </p:sp>
        <p:sp>
          <p:nvSpPr>
            <p:cNvPr id="263" name="Rectangle 262"/>
            <p:cNvSpPr/>
            <p:nvPr/>
          </p:nvSpPr>
          <p:spPr>
            <a:xfrm>
              <a:off x="4746125" y="24243357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1994 – 1995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4" name="Oval 263"/>
            <p:cNvSpPr/>
            <p:nvPr/>
          </p:nvSpPr>
          <p:spPr>
            <a:xfrm>
              <a:off x="6039114" y="24342381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65" name="Rectangle 264"/>
            <p:cNvSpPr/>
            <p:nvPr/>
          </p:nvSpPr>
          <p:spPr>
            <a:xfrm>
              <a:off x="6324314" y="24596641"/>
              <a:ext cx="3500582" cy="6001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Executive </a:t>
              </a:r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Committee of the NIH </a:t>
              </a:r>
              <a:endPara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"</a:t>
              </a:r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Bridges to the Baccalaureate Minority Recruitment Program"</a:t>
              </a:r>
            </a:p>
          </p:txBody>
        </p:sp>
        <p:sp>
          <p:nvSpPr>
            <p:cNvPr id="266" name="Rectangle 265"/>
            <p:cNvSpPr/>
            <p:nvPr/>
          </p:nvSpPr>
          <p:spPr>
            <a:xfrm>
              <a:off x="4746125" y="24765918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1993 – 1995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7" name="Oval 266"/>
            <p:cNvSpPr/>
            <p:nvPr/>
          </p:nvSpPr>
          <p:spPr>
            <a:xfrm>
              <a:off x="6039114" y="24864942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68" name="Rectangle 267"/>
            <p:cNvSpPr/>
            <p:nvPr/>
          </p:nvSpPr>
          <p:spPr>
            <a:xfrm>
              <a:off x="6324314" y="27980956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Biomedical Research Support Grant Committee</a:t>
              </a:r>
            </a:p>
          </p:txBody>
        </p:sp>
        <p:sp>
          <p:nvSpPr>
            <p:cNvPr id="269" name="Rectangle 268"/>
            <p:cNvSpPr/>
            <p:nvPr/>
          </p:nvSpPr>
          <p:spPr>
            <a:xfrm>
              <a:off x="4746125" y="27973262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1981 – 1983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0" name="Oval 269"/>
            <p:cNvSpPr/>
            <p:nvPr/>
          </p:nvSpPr>
          <p:spPr>
            <a:xfrm>
              <a:off x="6039114" y="28056897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71" name="Rectangle 270"/>
            <p:cNvSpPr/>
            <p:nvPr/>
          </p:nvSpPr>
          <p:spPr>
            <a:xfrm>
              <a:off x="6324314" y="25246285"/>
              <a:ext cx="3062855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Priority and New Program Review Committee</a:t>
              </a:r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4746125" y="25323229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1993 – 1994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3" name="Oval 272"/>
            <p:cNvSpPr/>
            <p:nvPr/>
          </p:nvSpPr>
          <p:spPr>
            <a:xfrm>
              <a:off x="6039114" y="25422253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74" name="Rectangle 273"/>
            <p:cNvSpPr/>
            <p:nvPr/>
          </p:nvSpPr>
          <p:spPr>
            <a:xfrm>
              <a:off x="6324314" y="25698852"/>
              <a:ext cx="3500582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Organization Committee for Biology Undergraduate Degree</a:t>
              </a:r>
            </a:p>
          </p:txBody>
        </p:sp>
        <p:sp>
          <p:nvSpPr>
            <p:cNvPr id="275" name="Rectangle 274"/>
            <p:cNvSpPr/>
            <p:nvPr/>
          </p:nvSpPr>
          <p:spPr>
            <a:xfrm>
              <a:off x="4746125" y="25775796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1988 – 1989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6" name="Oval 275"/>
            <p:cNvSpPr/>
            <p:nvPr/>
          </p:nvSpPr>
          <p:spPr>
            <a:xfrm>
              <a:off x="6039114" y="25874820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77" name="Rectangle 276"/>
            <p:cNvSpPr/>
            <p:nvPr/>
          </p:nvSpPr>
          <p:spPr>
            <a:xfrm>
              <a:off x="6324314" y="26168752"/>
              <a:ext cx="3500582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Graduate Operations Committee for Neuroscience and Behavior Ph.D. Program</a:t>
              </a:r>
            </a:p>
          </p:txBody>
        </p:sp>
        <p:sp>
          <p:nvSpPr>
            <p:cNvPr id="278" name="Rectangle 277"/>
            <p:cNvSpPr/>
            <p:nvPr/>
          </p:nvSpPr>
          <p:spPr>
            <a:xfrm>
              <a:off x="4746125" y="26245696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1986 – 1991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9" name="Oval 278"/>
            <p:cNvSpPr/>
            <p:nvPr/>
          </p:nvSpPr>
          <p:spPr>
            <a:xfrm>
              <a:off x="6039114" y="26344720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6337014" y="26667113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Research Council</a:t>
              </a:r>
            </a:p>
          </p:txBody>
        </p:sp>
        <p:sp>
          <p:nvSpPr>
            <p:cNvPr id="281" name="Rectangle 280"/>
            <p:cNvSpPr/>
            <p:nvPr/>
          </p:nvSpPr>
          <p:spPr>
            <a:xfrm>
              <a:off x="4758825" y="26651724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1982 – 1985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2" name="Oval 281"/>
            <p:cNvSpPr/>
            <p:nvPr/>
          </p:nvSpPr>
          <p:spPr>
            <a:xfrm>
              <a:off x="6051814" y="26750748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83" name="Rectangle 282"/>
            <p:cNvSpPr/>
            <p:nvPr/>
          </p:nvSpPr>
          <p:spPr>
            <a:xfrm>
              <a:off x="6337014" y="27040046"/>
              <a:ext cx="363129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Faculty Research Grant </a:t>
              </a:r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Committee</a:t>
              </a:r>
              <a:endParaRPr lang="en-US" sz="1100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4" name="Rectangle 283"/>
            <p:cNvSpPr/>
            <p:nvPr/>
          </p:nvSpPr>
          <p:spPr>
            <a:xfrm>
              <a:off x="4758825" y="27024657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1982 – 1985 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5" name="Oval 284"/>
            <p:cNvSpPr/>
            <p:nvPr/>
          </p:nvSpPr>
          <p:spPr>
            <a:xfrm>
              <a:off x="6051814" y="27123681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6337013" y="27476851"/>
              <a:ext cx="3801591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Computer Use Committee</a:t>
              </a:r>
              <a:endParaRPr lang="en-US" sz="1100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4758825" y="27469157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1985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8" name="Oval 287"/>
            <p:cNvSpPr/>
            <p:nvPr/>
          </p:nvSpPr>
          <p:spPr>
            <a:xfrm>
              <a:off x="6051814" y="27552792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89" name="Rectangle 288"/>
            <p:cNvSpPr/>
            <p:nvPr/>
          </p:nvSpPr>
          <p:spPr>
            <a:xfrm>
              <a:off x="6337014" y="27732811"/>
              <a:ext cx="3500582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University Health Council</a:t>
              </a:r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4758825" y="27725117"/>
              <a:ext cx="12014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2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1984</a:t>
              </a:r>
              <a:endParaRPr lang="en-US" sz="12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1" name="Oval 290"/>
            <p:cNvSpPr/>
            <p:nvPr/>
          </p:nvSpPr>
          <p:spPr>
            <a:xfrm>
              <a:off x="6051814" y="27808752"/>
              <a:ext cx="109728" cy="10972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406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5942" y="2810238"/>
            <a:ext cx="12583885" cy="1237524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478971" y="2853613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424543" y="4018387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68168" y="3075057"/>
            <a:ext cx="163828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</a:t>
            </a:r>
          </a:p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&amp; Research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61818" y="3228945"/>
            <a:ext cx="172697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Publications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0315052" y="201680"/>
            <a:ext cx="1701133" cy="28150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25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search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6206" y="190827"/>
            <a:ext cx="303211" cy="30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468503" y="6490307"/>
            <a:ext cx="3254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Questions / Comments?  Contact our Webmaster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394543" y="188544"/>
            <a:ext cx="1360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 “Burggren Lab”</a:t>
            </a:r>
            <a:endParaRPr lang="en-US" sz="1400" b="1" dirty="0"/>
          </a:p>
        </p:txBody>
      </p:sp>
      <p:pic>
        <p:nvPicPr>
          <p:cNvPr id="1028" name="Picture 4" descr="Image result for back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90" y="191556"/>
            <a:ext cx="301752" cy="30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0347711" y="188544"/>
            <a:ext cx="680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85000"/>
                  </a:schemeClr>
                </a:solidFill>
              </a:rPr>
              <a:t>Search</a:t>
            </a:r>
            <a:endParaRPr lang="en-US" sz="1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427" y="2286000"/>
            <a:ext cx="2286000" cy="2286000"/>
          </a:xfrm>
          <a:prstGeom prst="ellipse">
            <a:avLst/>
          </a:prstGeom>
          <a:gradFill flip="none" rotWithShape="1">
            <a:gsLst>
              <a:gs pos="100000">
                <a:schemeClr val="tx1"/>
              </a:gs>
              <a:gs pos="0">
                <a:srgbClr val="00AB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1370" y="4168532"/>
            <a:ext cx="1402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Curriculum Vitae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622566" y="2702674"/>
            <a:ext cx="1059722" cy="14526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0" name="TextBox 29"/>
          <p:cNvSpPr txBox="1"/>
          <p:nvPr/>
        </p:nvSpPr>
        <p:spPr>
          <a:xfrm>
            <a:off x="428864" y="2396545"/>
            <a:ext cx="1447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Warren Burggren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88589" y="3228945"/>
            <a:ext cx="206800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43125" y="3228945"/>
            <a:ext cx="154887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Consulting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545798" y="3624836"/>
            <a:ext cx="1472184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At a Glance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45798" y="3942471"/>
            <a:ext cx="1472184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Contact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545798" y="4259639"/>
            <a:ext cx="1472184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Personal Information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545798" y="4792245"/>
            <a:ext cx="1472184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Education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545798" y="3228945"/>
            <a:ext cx="1472184" cy="400110"/>
          </a:xfrm>
          <a:prstGeom prst="rect">
            <a:avLst/>
          </a:prstGeom>
          <a:solidFill>
            <a:srgbClr val="008A3E"/>
          </a:solidFill>
          <a:ln>
            <a:solidFill>
              <a:srgbClr val="008A3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  <a:endParaRPr lang="en-US" sz="20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6467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/>
          <p:cNvSpPr/>
          <p:nvPr/>
        </p:nvSpPr>
        <p:spPr>
          <a:xfrm>
            <a:off x="1" y="810592"/>
            <a:ext cx="12192000" cy="866267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9" name="Picture 7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2"/>
          <a:stretch/>
        </p:blipFill>
        <p:spPr>
          <a:xfrm>
            <a:off x="1023148" y="1719940"/>
            <a:ext cx="11168853" cy="45175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2" name="Rectangle 71"/>
          <p:cNvSpPr/>
          <p:nvPr/>
        </p:nvSpPr>
        <p:spPr>
          <a:xfrm>
            <a:off x="1252105" y="1706963"/>
            <a:ext cx="10939896" cy="4530551"/>
          </a:xfrm>
          <a:prstGeom prst="rect">
            <a:avLst/>
          </a:prstGeom>
          <a:solidFill>
            <a:srgbClr val="F1F8EC">
              <a:alpha val="74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6" name="Straight Connector 75"/>
          <p:cNvCxnSpPr/>
          <p:nvPr/>
        </p:nvCxnSpPr>
        <p:spPr>
          <a:xfrm>
            <a:off x="-653111" y="855557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-653111" y="1624293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596230" y="6527533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Questions / Comments?  Contact our Webmaster</a:t>
            </a:r>
            <a:endParaRPr lang="en-US" sz="1100" dirty="0"/>
          </a:p>
        </p:txBody>
      </p:sp>
      <p:sp>
        <p:nvSpPr>
          <p:cNvPr id="2" name="Rectangle 1"/>
          <p:cNvSpPr/>
          <p:nvPr/>
        </p:nvSpPr>
        <p:spPr>
          <a:xfrm rot="16200000">
            <a:off x="-2696928" y="2815931"/>
            <a:ext cx="6864559" cy="1232698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308407" y="-228600"/>
            <a:ext cx="2245" cy="731520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>
            <a:off x="-3498322" y="3429000"/>
            <a:ext cx="73152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1468746" y="188544"/>
            <a:ext cx="10550671" cy="307777"/>
            <a:chOff x="1468746" y="188544"/>
            <a:chExt cx="10550671" cy="307777"/>
          </a:xfrm>
        </p:grpSpPr>
        <p:sp>
          <p:nvSpPr>
            <p:cNvPr id="20" name="Rounded Rectangle 19"/>
            <p:cNvSpPr/>
            <p:nvPr/>
          </p:nvSpPr>
          <p:spPr>
            <a:xfrm>
              <a:off x="10315052" y="201680"/>
              <a:ext cx="1701133" cy="281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6" name="Picture 2" descr="Image result for search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16206" y="190827"/>
              <a:ext cx="303211" cy="303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TextBox 23"/>
            <p:cNvSpPr txBox="1"/>
            <p:nvPr/>
          </p:nvSpPr>
          <p:spPr>
            <a:xfrm>
              <a:off x="1719280" y="188544"/>
              <a:ext cx="7056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 HOME</a:t>
              </a:r>
              <a:endParaRPr lang="en-US" sz="1400" b="1" dirty="0"/>
            </a:p>
          </p:txBody>
        </p:sp>
        <p:pic>
          <p:nvPicPr>
            <p:cNvPr id="1028" name="Picture 4" descr="Image result for back icon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8746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TextBox 27"/>
            <p:cNvSpPr txBox="1"/>
            <p:nvPr/>
          </p:nvSpPr>
          <p:spPr>
            <a:xfrm>
              <a:off x="10347711" y="188544"/>
              <a:ext cx="6806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Search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3297" y="531670"/>
            <a:ext cx="1424111" cy="1424110"/>
            <a:chOff x="23297" y="531670"/>
            <a:chExt cx="1424111" cy="1424110"/>
          </a:xfrm>
        </p:grpSpPr>
        <p:grpSp>
          <p:nvGrpSpPr>
            <p:cNvPr id="5" name="Group 4"/>
            <p:cNvGrpSpPr>
              <a:grpSpLocks noChangeAspect="1"/>
            </p:cNvGrpSpPr>
            <p:nvPr/>
          </p:nvGrpSpPr>
          <p:grpSpPr>
            <a:xfrm>
              <a:off x="23297" y="531670"/>
              <a:ext cx="1424111" cy="1424110"/>
              <a:chOff x="5000817" y="54430"/>
              <a:chExt cx="1600200" cy="1600200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5000817" y="54430"/>
                <a:ext cx="1600200" cy="1600200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tx1"/>
                  </a:gs>
                  <a:gs pos="0">
                    <a:srgbClr val="00AB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21" name="TextBox 66"/>
              <p:cNvSpPr txBox="1">
                <a:spLocks noChangeArrowheads="1"/>
              </p:cNvSpPr>
              <p:nvPr/>
            </p:nvSpPr>
            <p:spPr bwMode="auto">
              <a:xfrm>
                <a:off x="5121013" y="525990"/>
                <a:ext cx="1359806" cy="657082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haroni" panose="02010803020104030203" pitchFamily="2" charset="-79"/>
                    <a:cs typeface="Aharoni" panose="02010803020104030203" pitchFamily="2" charset="-79"/>
                  </a:rPr>
                  <a:t>WB</a:t>
                </a:r>
                <a:endParaRPr lang="en-US" altLang="en-US" sz="3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141389" y="1189264"/>
                <a:ext cx="1277421" cy="293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i="1" dirty="0" smtClean="0">
                    <a:solidFill>
                      <a:schemeClr val="bg1"/>
                    </a:solidFill>
                  </a:rPr>
                  <a:t>Curriculum Vitae</a:t>
                </a:r>
              </a:p>
            </p:txBody>
          </p:sp>
        </p:grpSp>
        <p:pic>
          <p:nvPicPr>
            <p:cNvPr id="31" name="Picture 30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229"/>
            <a:stretch/>
          </p:blipFill>
          <p:spPr>
            <a:xfrm>
              <a:off x="417783" y="682402"/>
              <a:ext cx="623728" cy="854998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grpSp>
        <p:nvGrpSpPr>
          <p:cNvPr id="70" name="Group 69"/>
          <p:cNvGrpSpPr/>
          <p:nvPr/>
        </p:nvGrpSpPr>
        <p:grpSpPr>
          <a:xfrm>
            <a:off x="1395303" y="1881033"/>
            <a:ext cx="10762985" cy="4162075"/>
            <a:chOff x="1395303" y="1579859"/>
            <a:chExt cx="10762985" cy="4162075"/>
          </a:xfrm>
          <a:effectLst/>
        </p:grpSpPr>
        <p:grpSp>
          <p:nvGrpSpPr>
            <p:cNvPr id="23" name="Group 22"/>
            <p:cNvGrpSpPr/>
            <p:nvPr/>
          </p:nvGrpSpPr>
          <p:grpSpPr>
            <a:xfrm>
              <a:off x="1395303" y="1584170"/>
              <a:ext cx="3444220" cy="4157764"/>
              <a:chOff x="1394954" y="1965170"/>
              <a:chExt cx="3497306" cy="4157764"/>
            </a:xfrm>
            <a:effectLst/>
          </p:grpSpPr>
          <p:sp>
            <p:nvSpPr>
              <p:cNvPr id="36" name="Rectangle 35"/>
              <p:cNvSpPr/>
              <p:nvPr/>
            </p:nvSpPr>
            <p:spPr>
              <a:xfrm>
                <a:off x="1446539" y="3568713"/>
                <a:ext cx="1396903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100" b="1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Email:</a:t>
                </a:r>
                <a:endParaRPr lang="en-US" sz="1100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  <a:p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Burggren@unt.edu</a:t>
                </a: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1446539" y="2393654"/>
                <a:ext cx="2391434" cy="9387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100" b="1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Professional Address:</a:t>
                </a:r>
              </a:p>
              <a:p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University of North Texas</a:t>
                </a:r>
              </a:p>
              <a:p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Department of Biological Sciences </a:t>
                </a:r>
              </a:p>
              <a:p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1155 Union Circle #305220</a:t>
                </a:r>
              </a:p>
              <a:p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Denton, TX 76203-5017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2834636" y="3568713"/>
                <a:ext cx="1569440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100" b="1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Citizenship:</a:t>
                </a:r>
              </a:p>
              <a:p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Canadian &amp; American</a:t>
                </a: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2834636" y="4319128"/>
                <a:ext cx="2057623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100" b="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Ph.D. in Physiology </a:t>
                </a:r>
                <a:endPara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  <a:p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School of Biological Sciences </a:t>
                </a:r>
              </a:p>
              <a:p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University of East Anglia </a:t>
                </a:r>
              </a:p>
              <a:p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Norwich, England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2834637" y="5184215"/>
                <a:ext cx="2057623" cy="9387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100" dirty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B.Sc. </a:t>
                </a:r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in Biology </a:t>
                </a:r>
              </a:p>
              <a:p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(1</a:t>
                </a:r>
                <a:r>
                  <a:rPr lang="en-US" sz="1100" baseline="300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st</a:t>
                </a:r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 Class </a:t>
                </a:r>
                <a:r>
                  <a:rPr lang="en-US" sz="1100" dirty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Honors) </a:t>
                </a:r>
                <a:endPara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  <a:p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Department of Biology </a:t>
                </a:r>
              </a:p>
              <a:p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University of Calgary </a:t>
                </a:r>
              </a:p>
              <a:p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Alberta, Canada</a:t>
                </a:r>
              </a:p>
            </p:txBody>
          </p:sp>
          <p:grpSp>
            <p:nvGrpSpPr>
              <p:cNvPr id="42" name="Group 41"/>
              <p:cNvGrpSpPr/>
              <p:nvPr/>
            </p:nvGrpSpPr>
            <p:grpSpPr>
              <a:xfrm>
                <a:off x="1548513" y="4467391"/>
                <a:ext cx="1297218" cy="472915"/>
                <a:chOff x="4566232" y="3681343"/>
                <a:chExt cx="2189376" cy="472915"/>
              </a:xfrm>
            </p:grpSpPr>
            <p:sp>
              <p:nvSpPr>
                <p:cNvPr id="44" name="Rectangle 43"/>
                <p:cNvSpPr/>
                <p:nvPr/>
              </p:nvSpPr>
              <p:spPr>
                <a:xfrm>
                  <a:off x="5040450" y="3681343"/>
                  <a:ext cx="1715158" cy="2616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 algn="r"/>
                  <a:r>
                    <a:rPr lang="en-US" sz="1100" b="1" dirty="0" smtClean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1973 – 1976</a:t>
                  </a:r>
                  <a:endParaRPr lang="en-US" sz="1100" b="1" dirty="0">
                    <a:latin typeface="Leelawadee" panose="020B0502040204020203" pitchFamily="34" charset="-34"/>
                    <a:cs typeface="Leelawadee" panose="020B0502040204020203" pitchFamily="34" charset="-34"/>
                  </a:endParaRPr>
                </a:p>
              </p:txBody>
            </p:sp>
            <p:sp>
              <p:nvSpPr>
                <p:cNvPr id="46" name="Rectangle 45"/>
                <p:cNvSpPr/>
                <p:nvPr/>
              </p:nvSpPr>
              <p:spPr>
                <a:xfrm>
                  <a:off x="4566232" y="3892648"/>
                  <a:ext cx="2189376" cy="2616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 algn="r"/>
                  <a:r>
                    <a:rPr lang="en-US" sz="1100" b="1" dirty="0" smtClean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Doctoral Degree</a:t>
                  </a:r>
                  <a:endParaRPr lang="en-US" sz="1100" b="1" dirty="0">
                    <a:latin typeface="Leelawadee" panose="020B0502040204020203" pitchFamily="34" charset="-34"/>
                    <a:cs typeface="Leelawadee" panose="020B0502040204020203" pitchFamily="34" charset="-34"/>
                  </a:endParaRPr>
                </a:p>
              </p:txBody>
            </p:sp>
          </p:grpSp>
          <p:grpSp>
            <p:nvGrpSpPr>
              <p:cNvPr id="47" name="Group 46"/>
              <p:cNvGrpSpPr/>
              <p:nvPr/>
            </p:nvGrpSpPr>
            <p:grpSpPr>
              <a:xfrm>
                <a:off x="1394954" y="5332478"/>
                <a:ext cx="1450777" cy="472915"/>
                <a:chOff x="4432015" y="3516243"/>
                <a:chExt cx="2204663" cy="472915"/>
              </a:xfrm>
            </p:grpSpPr>
            <p:sp>
              <p:nvSpPr>
                <p:cNvPr id="48" name="Rectangle 47"/>
                <p:cNvSpPr/>
                <p:nvPr/>
              </p:nvSpPr>
              <p:spPr>
                <a:xfrm>
                  <a:off x="4921519" y="3516243"/>
                  <a:ext cx="1715159" cy="2616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 algn="r"/>
                  <a:r>
                    <a:rPr lang="en-US" sz="1100" b="1" dirty="0" smtClean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1969 – 1973</a:t>
                  </a:r>
                  <a:endParaRPr lang="en-US" sz="1100" b="1" dirty="0">
                    <a:latin typeface="Leelawadee" panose="020B0502040204020203" pitchFamily="34" charset="-34"/>
                    <a:cs typeface="Leelawadee" panose="020B0502040204020203" pitchFamily="34" charset="-34"/>
                  </a:endParaRPr>
                </a:p>
              </p:txBody>
            </p:sp>
            <p:sp>
              <p:nvSpPr>
                <p:cNvPr id="49" name="Rectangle 48"/>
                <p:cNvSpPr/>
                <p:nvPr/>
              </p:nvSpPr>
              <p:spPr>
                <a:xfrm>
                  <a:off x="4432015" y="3727548"/>
                  <a:ext cx="2204663" cy="2616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 algn="r"/>
                  <a:r>
                    <a:rPr lang="en-US" sz="1100" b="1" dirty="0" smtClean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Bachelor’s Degree</a:t>
                  </a:r>
                  <a:endParaRPr lang="en-US" sz="1100" b="1" dirty="0">
                    <a:latin typeface="Leelawadee" panose="020B0502040204020203" pitchFamily="34" charset="-34"/>
                    <a:cs typeface="Leelawadee" panose="020B0502040204020203" pitchFamily="34" charset="-34"/>
                  </a:endParaRPr>
                </a:p>
              </p:txBody>
            </p:sp>
          </p:grpSp>
          <p:sp>
            <p:nvSpPr>
              <p:cNvPr id="50" name="Rectangle 49"/>
              <p:cNvSpPr/>
              <p:nvPr/>
            </p:nvSpPr>
            <p:spPr>
              <a:xfrm>
                <a:off x="1446539" y="1965170"/>
                <a:ext cx="2149426" cy="30777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b="1" dirty="0" smtClean="0"/>
                  <a:t>PERSONAL INFORMATION</a:t>
                </a:r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5126170" y="3902230"/>
              <a:ext cx="3146374" cy="1836000"/>
              <a:chOff x="5126170" y="4384830"/>
              <a:chExt cx="3146374" cy="1836000"/>
            </a:xfrm>
          </p:grpSpPr>
          <p:grpSp>
            <p:nvGrpSpPr>
              <p:cNvPr id="26" name="Group 25"/>
              <p:cNvGrpSpPr/>
              <p:nvPr/>
            </p:nvGrpSpPr>
            <p:grpSpPr>
              <a:xfrm>
                <a:off x="5126170" y="4384830"/>
                <a:ext cx="3146374" cy="1022454"/>
                <a:chOff x="5126170" y="4384830"/>
                <a:chExt cx="3146374" cy="1022454"/>
              </a:xfrm>
            </p:grpSpPr>
            <p:sp>
              <p:nvSpPr>
                <p:cNvPr id="58" name="Rectangle 57"/>
                <p:cNvSpPr/>
                <p:nvPr/>
              </p:nvSpPr>
              <p:spPr>
                <a:xfrm>
                  <a:off x="5126170" y="4384830"/>
                  <a:ext cx="2363404" cy="307777"/>
                </a:xfrm>
                <a:prstGeom prst="rect">
                  <a:avLst/>
                </a:prstGeom>
                <a:noFill/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400" b="1" dirty="0" smtClean="0"/>
                    <a:t>CURRENT RESEARCH GRANTS</a:t>
                  </a:r>
                </a:p>
              </p:txBody>
            </p:sp>
            <p:sp>
              <p:nvSpPr>
                <p:cNvPr id="59" name="Rectangle 58"/>
                <p:cNvSpPr/>
                <p:nvPr/>
              </p:nvSpPr>
              <p:spPr>
                <a:xfrm>
                  <a:off x="5126170" y="4723213"/>
                  <a:ext cx="3146374" cy="430887"/>
                </a:xfrm>
                <a:prstGeom prst="rect">
                  <a:avLst/>
                </a:prstGeom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marL="346075" lvl="0" indent="-346075">
                    <a:buAutoNum type="arabicPlain" startAt="2018"/>
                  </a:pPr>
                  <a:r>
                    <a:rPr lang="en-US" sz="1100" dirty="0" smtClean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- </a:t>
                  </a:r>
                  <a:r>
                    <a:rPr lang="en-US" sz="1100" dirty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2020 </a:t>
                  </a:r>
                  <a:r>
                    <a:rPr lang="en-US" sz="1100" dirty="0" smtClean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 Gulf </a:t>
                  </a:r>
                  <a:r>
                    <a:rPr lang="en-US" sz="1100" dirty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of Mexico Research </a:t>
                  </a:r>
                  <a:r>
                    <a:rPr lang="en-US" sz="1100" dirty="0" smtClean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Initiative</a:t>
                  </a:r>
                </a:p>
                <a:p>
                  <a:pPr lvl="0" indent="800100"/>
                  <a:r>
                    <a:rPr lang="en-US" sz="1100" dirty="0" smtClean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RECOVER </a:t>
                  </a:r>
                  <a:r>
                    <a:rPr lang="en-US" sz="1100" dirty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II </a:t>
                  </a:r>
                  <a:r>
                    <a:rPr lang="en-US" sz="1100" dirty="0" smtClean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Consortium </a:t>
                  </a:r>
                  <a:r>
                    <a:rPr lang="en-US" sz="1100" dirty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- $</a:t>
                  </a:r>
                  <a:r>
                    <a:rPr lang="en-US" sz="1100" dirty="0" smtClean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600,000</a:t>
                  </a:r>
                </a:p>
              </p:txBody>
            </p:sp>
            <p:sp>
              <p:nvSpPr>
                <p:cNvPr id="60" name="Rectangle 59"/>
                <p:cNvSpPr/>
                <p:nvPr/>
              </p:nvSpPr>
              <p:spPr>
                <a:xfrm>
                  <a:off x="5126170" y="5145674"/>
                  <a:ext cx="2600392" cy="261610"/>
                </a:xfrm>
                <a:prstGeom prst="rect">
                  <a:avLst/>
                </a:prstGeom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lvl="0"/>
                  <a:r>
                    <a:rPr lang="en-US" sz="1100" dirty="0" smtClean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2018 - </a:t>
                  </a:r>
                  <a:r>
                    <a:rPr lang="en-US" sz="1100" dirty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2019 </a:t>
                  </a:r>
                  <a:r>
                    <a:rPr lang="en-US" sz="1100" dirty="0" smtClean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 Astra </a:t>
                  </a:r>
                  <a:r>
                    <a:rPr lang="en-US" sz="1100" dirty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Zeneca  - $65,220</a:t>
                  </a:r>
                </a:p>
              </p:txBody>
            </p:sp>
          </p:grpSp>
          <p:sp>
            <p:nvSpPr>
              <p:cNvPr id="63" name="Rectangle 62"/>
              <p:cNvSpPr/>
              <p:nvPr/>
            </p:nvSpPr>
            <p:spPr>
              <a:xfrm>
                <a:off x="5126170" y="5377727"/>
                <a:ext cx="2600392" cy="430887"/>
              </a:xfrm>
              <a:prstGeom prst="rect">
                <a:avLst/>
              </a:prstGeom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2018 - </a:t>
                </a:r>
                <a:r>
                  <a:rPr lang="en-US" sz="1100" dirty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2019 </a:t>
                </a:r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 Department </a:t>
                </a:r>
                <a:r>
                  <a:rPr lang="en-US" sz="1100" dirty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of </a:t>
                </a:r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Defense</a:t>
                </a:r>
              </a:p>
              <a:p>
                <a:pPr lvl="0" indent="800100"/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US </a:t>
                </a:r>
                <a:r>
                  <a:rPr lang="en-US" sz="1100" dirty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Army  - $90,000</a:t>
                </a: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5126170" y="5789943"/>
                <a:ext cx="2600392" cy="430887"/>
              </a:xfrm>
              <a:prstGeom prst="rect">
                <a:avLst/>
              </a:prstGeom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2015 - </a:t>
                </a:r>
                <a:r>
                  <a:rPr lang="en-US" sz="1100" dirty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2019 </a:t>
                </a:r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 National Science</a:t>
                </a:r>
              </a:p>
              <a:p>
                <a:pPr lvl="0" indent="800100"/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Foundation  </a:t>
                </a:r>
                <a:r>
                  <a:rPr lang="en-US" sz="1100" dirty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- $299,999</a:t>
                </a:r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5126170" y="1579859"/>
              <a:ext cx="7032118" cy="2817031"/>
              <a:chOff x="5126170" y="1579859"/>
              <a:chExt cx="7032118" cy="2817031"/>
            </a:xfrm>
          </p:grpSpPr>
          <p:grpSp>
            <p:nvGrpSpPr>
              <p:cNvPr id="65" name="Group 64"/>
              <p:cNvGrpSpPr/>
              <p:nvPr/>
            </p:nvGrpSpPr>
            <p:grpSpPr>
              <a:xfrm>
                <a:off x="5126170" y="1579859"/>
                <a:ext cx="7032118" cy="2203520"/>
                <a:chOff x="5126170" y="1579859"/>
                <a:chExt cx="7032118" cy="2203520"/>
              </a:xfrm>
            </p:grpSpPr>
            <p:grpSp>
              <p:nvGrpSpPr>
                <p:cNvPr id="25" name="Group 24"/>
                <p:cNvGrpSpPr/>
                <p:nvPr/>
              </p:nvGrpSpPr>
              <p:grpSpPr>
                <a:xfrm>
                  <a:off x="5126170" y="1579859"/>
                  <a:ext cx="6789936" cy="2167785"/>
                  <a:chOff x="5126171" y="1960859"/>
                  <a:chExt cx="6789936" cy="2167785"/>
                </a:xfrm>
                <a:effectLst/>
              </p:grpSpPr>
              <p:sp>
                <p:nvSpPr>
                  <p:cNvPr id="51" name="Rectangle 50"/>
                  <p:cNvSpPr/>
                  <p:nvPr/>
                </p:nvSpPr>
                <p:spPr>
                  <a:xfrm>
                    <a:off x="5126171" y="1965170"/>
                    <a:ext cx="2147447" cy="307777"/>
                  </a:xfrm>
                  <a:prstGeom prst="rect">
                    <a:avLst/>
                  </a:prstGeom>
                  <a:noFill/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400" b="1" dirty="0" smtClean="0"/>
                      <a:t>CURRENT APPOINTMENTS</a:t>
                    </a:r>
                  </a:p>
                </p:txBody>
              </p:sp>
              <p:sp>
                <p:nvSpPr>
                  <p:cNvPr id="52" name="Rectangle 51"/>
                  <p:cNvSpPr/>
                  <p:nvPr/>
                </p:nvSpPr>
                <p:spPr>
                  <a:xfrm>
                    <a:off x="5126171" y="2849825"/>
                    <a:ext cx="2765117" cy="307777"/>
                  </a:xfrm>
                  <a:prstGeom prst="rect">
                    <a:avLst/>
                  </a:prstGeom>
                  <a:noFill/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400" b="1" dirty="0" smtClean="0"/>
                      <a:t>RECENT HONORS &amp; DISTINCTIONS</a:t>
                    </a:r>
                  </a:p>
                </p:txBody>
              </p:sp>
              <p:sp>
                <p:nvSpPr>
                  <p:cNvPr id="54" name="Rectangle 53"/>
                  <p:cNvSpPr/>
                  <p:nvPr/>
                </p:nvSpPr>
                <p:spPr>
                  <a:xfrm>
                    <a:off x="8447337" y="1960859"/>
                    <a:ext cx="3468770" cy="307777"/>
                  </a:xfrm>
                  <a:prstGeom prst="rect">
                    <a:avLst/>
                  </a:prstGeom>
                  <a:noFill/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400" b="1" dirty="0" smtClean="0"/>
                      <a:t>GRADUATE &amp; POST-DOCTORAL MENTORING</a:t>
                    </a:r>
                  </a:p>
                </p:txBody>
              </p:sp>
              <p:sp>
                <p:nvSpPr>
                  <p:cNvPr id="11" name="Rectangle 10"/>
                  <p:cNvSpPr/>
                  <p:nvPr/>
                </p:nvSpPr>
                <p:spPr>
                  <a:xfrm>
                    <a:off x="5126171" y="2305166"/>
                    <a:ext cx="2600392" cy="261610"/>
                  </a:xfrm>
                  <a:prstGeom prst="rect">
                    <a:avLst/>
                  </a:prstGeom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wrap="none">
                    <a:spAutoFit/>
                  </a:bodyPr>
                  <a:lstStyle/>
                  <a:p>
                    <a:pPr lvl="0"/>
                    <a:r>
                      <a:rPr lang="en-US" sz="1100" dirty="0" smtClean="0">
                        <a:latin typeface="Leelawadee" panose="020B0502040204020203" pitchFamily="34" charset="-34"/>
                        <a:cs typeface="Leelawadee" panose="020B0502040204020203" pitchFamily="34" charset="-34"/>
                      </a:rPr>
                      <a:t>1998  PRESENT – Professor of Biology</a:t>
                    </a:r>
                    <a:endParaRPr lang="en-US" sz="1100" dirty="0">
                      <a:latin typeface="Leelawadee" panose="020B0502040204020203" pitchFamily="34" charset="-34"/>
                      <a:cs typeface="Leelawadee" panose="020B0502040204020203" pitchFamily="34" charset="-34"/>
                    </a:endParaRPr>
                  </a:p>
                </p:txBody>
              </p:sp>
              <p:sp>
                <p:nvSpPr>
                  <p:cNvPr id="53" name="Rectangle 52"/>
                  <p:cNvSpPr/>
                  <p:nvPr/>
                </p:nvSpPr>
                <p:spPr>
                  <a:xfrm>
                    <a:off x="5126171" y="3188208"/>
                    <a:ext cx="3146374" cy="430887"/>
                  </a:xfrm>
                  <a:prstGeom prst="rect">
                    <a:avLst/>
                  </a:prstGeom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wrap="square">
                    <a:spAutoFit/>
                  </a:bodyPr>
                  <a:lstStyle/>
                  <a:p>
                    <a:pPr marL="346075" lvl="0" indent="-346075">
                      <a:buAutoNum type="arabicPlain" startAt="2018"/>
                    </a:pPr>
                    <a:r>
                      <a:rPr lang="en-US" sz="1100" dirty="0" smtClean="0">
                        <a:latin typeface="Leelawadee" panose="020B0502040204020203" pitchFamily="34" charset="-34"/>
                        <a:cs typeface="Leelawadee" panose="020B0502040204020203" pitchFamily="34" charset="-34"/>
                      </a:rPr>
                      <a:t>Evolutionary </a:t>
                    </a:r>
                    <a:r>
                      <a:rPr lang="en-US" sz="1100" dirty="0">
                        <a:latin typeface="Leelawadee" panose="020B0502040204020203" pitchFamily="34" charset="-34"/>
                        <a:cs typeface="Leelawadee" panose="020B0502040204020203" pitchFamily="34" charset="-34"/>
                      </a:rPr>
                      <a:t>Biology Advisory </a:t>
                    </a:r>
                    <a:r>
                      <a:rPr lang="en-US" sz="1100" dirty="0" smtClean="0">
                        <a:latin typeface="Leelawadee" panose="020B0502040204020203" pitchFamily="34" charset="-34"/>
                        <a:cs typeface="Leelawadee" panose="020B0502040204020203" pitchFamily="34" charset="-34"/>
                      </a:rPr>
                      <a:t>Board,</a:t>
                    </a:r>
                  </a:p>
                  <a:p>
                    <a:pPr lvl="0" indent="346075"/>
                    <a:r>
                      <a:rPr lang="en-US" sz="1100" dirty="0" smtClean="0">
                        <a:latin typeface="Leelawadee" panose="020B0502040204020203" pitchFamily="34" charset="-34"/>
                        <a:cs typeface="Leelawadee" panose="020B0502040204020203" pitchFamily="34" charset="-34"/>
                      </a:rPr>
                      <a:t>Baylor </a:t>
                    </a:r>
                    <a:r>
                      <a:rPr lang="en-US" sz="1100" dirty="0">
                        <a:latin typeface="Leelawadee" panose="020B0502040204020203" pitchFamily="34" charset="-34"/>
                        <a:cs typeface="Leelawadee" panose="020B0502040204020203" pitchFamily="34" charset="-34"/>
                      </a:rPr>
                      <a:t>College of Medicine, </a:t>
                    </a:r>
                    <a:r>
                      <a:rPr lang="en-US" sz="1100" dirty="0" smtClean="0">
                        <a:latin typeface="Leelawadee" panose="020B0502040204020203" pitchFamily="34" charset="-34"/>
                        <a:cs typeface="Leelawadee" panose="020B0502040204020203" pitchFamily="34" charset="-34"/>
                      </a:rPr>
                      <a:t>Houston</a:t>
                    </a:r>
                  </a:p>
                </p:txBody>
              </p:sp>
              <p:sp>
                <p:nvSpPr>
                  <p:cNvPr id="13" name="Rectangle 12"/>
                  <p:cNvSpPr/>
                  <p:nvPr/>
                </p:nvSpPr>
                <p:spPr>
                  <a:xfrm>
                    <a:off x="5126172" y="3697757"/>
                    <a:ext cx="2600392" cy="430887"/>
                  </a:xfrm>
                  <a:prstGeom prst="rect">
                    <a:avLst/>
                  </a:prstGeom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wrap="square">
                    <a:spAutoFit/>
                  </a:bodyPr>
                  <a:lstStyle/>
                  <a:p>
                    <a:pPr lvl="0"/>
                    <a:r>
                      <a:rPr lang="en-US" sz="1100" dirty="0" smtClean="0">
                        <a:latin typeface="Leelawadee" panose="020B0502040204020203" pitchFamily="34" charset="-34"/>
                        <a:cs typeface="Leelawadee" panose="020B0502040204020203" pitchFamily="34" charset="-34"/>
                      </a:rPr>
                      <a:t>2017 University Distinguished</a:t>
                    </a:r>
                  </a:p>
                  <a:p>
                    <a:pPr lvl="0" indent="346075"/>
                    <a:r>
                      <a:rPr lang="en-US" sz="1100" dirty="0" smtClean="0">
                        <a:latin typeface="Leelawadee" panose="020B0502040204020203" pitchFamily="34" charset="-34"/>
                        <a:cs typeface="Leelawadee" panose="020B0502040204020203" pitchFamily="34" charset="-34"/>
                      </a:rPr>
                      <a:t>Research </a:t>
                    </a:r>
                    <a:r>
                      <a:rPr lang="en-US" sz="1100" dirty="0">
                        <a:latin typeface="Leelawadee" panose="020B0502040204020203" pitchFamily="34" charset="-34"/>
                        <a:cs typeface="Leelawadee" panose="020B0502040204020203" pitchFamily="34" charset="-34"/>
                      </a:rPr>
                      <a:t>Professor </a:t>
                    </a:r>
                  </a:p>
                </p:txBody>
              </p:sp>
              <p:sp>
                <p:nvSpPr>
                  <p:cNvPr id="55" name="Rectangle 54"/>
                  <p:cNvSpPr/>
                  <p:nvPr/>
                </p:nvSpPr>
                <p:spPr>
                  <a:xfrm>
                    <a:off x="8447337" y="2305166"/>
                    <a:ext cx="3334493" cy="430887"/>
                  </a:xfrm>
                  <a:prstGeom prst="rect">
                    <a:avLst/>
                  </a:prstGeom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wrap="square">
                    <a:spAutoFit/>
                  </a:bodyPr>
                  <a:lstStyle/>
                  <a:p>
                    <a:pPr lvl="0"/>
                    <a:r>
                      <a:rPr lang="en-US" sz="1100" dirty="0" smtClean="0">
                        <a:latin typeface="Leelawadee" panose="020B0502040204020203" pitchFamily="34" charset="-34"/>
                        <a:cs typeface="Leelawadee" panose="020B0502040204020203" pitchFamily="34" charset="-34"/>
                      </a:rPr>
                      <a:t>5 Current Ph.D. students, 2 Current M.Sc. Students</a:t>
                    </a:r>
                  </a:p>
                  <a:p>
                    <a:pPr marL="461963" lvl="0" indent="-461963"/>
                    <a:r>
                      <a:rPr lang="en-US" sz="1100" dirty="0" smtClean="0">
                        <a:latin typeface="Leelawadee" panose="020B0502040204020203" pitchFamily="34" charset="-34"/>
                        <a:cs typeface="Leelawadee" panose="020B0502040204020203" pitchFamily="34" charset="-34"/>
                      </a:rPr>
                      <a:t>19 Former Post-Doctoral Fellows</a:t>
                    </a:r>
                  </a:p>
                </p:txBody>
              </p:sp>
            </p:grpSp>
            <p:sp>
              <p:nvSpPr>
                <p:cNvPr id="67" name="Rectangle 66"/>
                <p:cNvSpPr/>
                <p:nvPr/>
              </p:nvSpPr>
              <p:spPr>
                <a:xfrm>
                  <a:off x="8447336" y="2760925"/>
                  <a:ext cx="3710952" cy="307777"/>
                </a:xfrm>
                <a:prstGeom prst="rect">
                  <a:avLst/>
                </a:prstGeom>
                <a:noFill/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400" b="1" dirty="0" smtClean="0"/>
                    <a:t>RECENT CONSULTING / PROGRAM EVALUATION</a:t>
                  </a:r>
                </a:p>
              </p:txBody>
            </p:sp>
            <p:sp>
              <p:nvSpPr>
                <p:cNvPr id="68" name="Rectangle 67"/>
                <p:cNvSpPr/>
                <p:nvPr/>
              </p:nvSpPr>
              <p:spPr>
                <a:xfrm>
                  <a:off x="8447336" y="3099308"/>
                  <a:ext cx="3710952" cy="430887"/>
                </a:xfrm>
                <a:prstGeom prst="rect">
                  <a:avLst/>
                </a:prstGeom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lvl="0"/>
                  <a:r>
                    <a:rPr lang="en-US" sz="1100" dirty="0" smtClean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2013, 2010, 2009 Animal Biology Experimentation Panel</a:t>
                  </a:r>
                </a:p>
                <a:p>
                  <a:pPr lvl="0" indent="1085850"/>
                  <a:r>
                    <a:rPr lang="en-US" sz="1100" dirty="0" smtClean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NASA, Panel Chair</a:t>
                  </a:r>
                </a:p>
              </p:txBody>
            </p:sp>
            <p:sp>
              <p:nvSpPr>
                <p:cNvPr id="69" name="Rectangle 68"/>
                <p:cNvSpPr/>
                <p:nvPr/>
              </p:nvSpPr>
              <p:spPr>
                <a:xfrm>
                  <a:off x="8447335" y="3521769"/>
                  <a:ext cx="3568849" cy="261610"/>
                </a:xfrm>
                <a:prstGeom prst="rect">
                  <a:avLst/>
                </a:prstGeom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lvl="0"/>
                  <a:r>
                    <a:rPr lang="en-US" sz="1100" dirty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2010 </a:t>
                  </a:r>
                  <a:r>
                    <a:rPr lang="en-US" sz="1100" dirty="0" smtClean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– Auburn </a:t>
                  </a:r>
                  <a:r>
                    <a:rPr lang="en-US" sz="1100" dirty="0">
                      <a:latin typeface="Leelawadee" panose="020B0502040204020203" pitchFamily="34" charset="-34"/>
                      <a:cs typeface="Leelawadee" panose="020B0502040204020203" pitchFamily="34" charset="-34"/>
                    </a:rPr>
                    <a:t>University Biology Graduate Program</a:t>
                  </a:r>
                </a:p>
              </p:txBody>
            </p:sp>
          </p:grpSp>
          <p:sp>
            <p:nvSpPr>
              <p:cNvPr id="71" name="Rectangle 70"/>
              <p:cNvSpPr/>
              <p:nvPr/>
            </p:nvSpPr>
            <p:spPr>
              <a:xfrm>
                <a:off x="8447335" y="3796726"/>
                <a:ext cx="3662115" cy="600164"/>
              </a:xfrm>
              <a:prstGeom prst="rect">
                <a:avLst/>
              </a:prstGeom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2002 PRESENT – </a:t>
                </a:r>
                <a:r>
                  <a:rPr lang="en-US" sz="1100" dirty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External </a:t>
                </a:r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Advisory Board</a:t>
                </a:r>
              </a:p>
              <a:p>
                <a:pPr lvl="0" indent="1085850"/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North </a:t>
                </a:r>
                <a:r>
                  <a:rPr lang="en-US" sz="1100" dirty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Dakota State </a:t>
                </a:r>
                <a:endPara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  <a:p>
                <a:pPr lvl="0" indent="1085850"/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NSF-</a:t>
                </a:r>
                <a:r>
                  <a:rPr lang="en-US" sz="1100" dirty="0" err="1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EPSCoR</a:t>
                </a:r>
                <a:r>
                  <a:rPr lang="en-US" sz="1100" dirty="0" smtClean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 </a:t>
                </a:r>
                <a:r>
                  <a:rPr lang="en-US" sz="1100" dirty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Program</a:t>
                </a:r>
              </a:p>
            </p:txBody>
          </p:sp>
        </p:grpSp>
        <p:sp>
          <p:nvSpPr>
            <p:cNvPr id="73" name="Rectangle 72"/>
            <p:cNvSpPr/>
            <p:nvPr/>
          </p:nvSpPr>
          <p:spPr>
            <a:xfrm>
              <a:off x="8432565" y="4703987"/>
              <a:ext cx="1273490" cy="307777"/>
            </a:xfrm>
            <a:prstGeom prst="rect">
              <a:avLst/>
            </a:prstGeom>
            <a:noFill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 smtClean="0"/>
                <a:t>PUBLICATIONS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8432565" y="5042370"/>
              <a:ext cx="3146374" cy="430887"/>
            </a:xfrm>
            <a:prstGeom prst="rect">
              <a:avLst/>
            </a:prstGeo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pPr lvl="0"/>
              <a:r>
                <a:rPr lang="en-US" sz="11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For list of publications and PDFs follow this link </a:t>
              </a:r>
              <a:r>
                <a:rPr lang="en-US" sz="1100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to </a:t>
              </a:r>
              <a:r>
                <a:rPr lang="en-US" sz="1100" b="1" dirty="0" smtClean="0">
                  <a:latin typeface="Leelawadee" panose="020B0502040204020203" pitchFamily="34" charset="-34"/>
                  <a:cs typeface="Leelawadee" panose="020B0502040204020203" pitchFamily="34" charset="-34"/>
                </a:rPr>
                <a:t>PUBLICATIONS</a:t>
              </a:r>
              <a:endParaRPr lang="en-US" sz="1100" dirty="0" smtClean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sp>
        <p:nvSpPr>
          <p:cNvPr id="75" name="Rectangle 74"/>
          <p:cNvSpPr/>
          <p:nvPr/>
        </p:nvSpPr>
        <p:spPr>
          <a:xfrm>
            <a:off x="2999022" y="1012893"/>
            <a:ext cx="160492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</a:p>
        </p:txBody>
      </p:sp>
      <p:sp>
        <p:nvSpPr>
          <p:cNvPr id="78" name="Rectangle 77"/>
          <p:cNvSpPr/>
          <p:nvPr/>
        </p:nvSpPr>
        <p:spPr>
          <a:xfrm>
            <a:off x="9045753" y="1012893"/>
            <a:ext cx="19825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AT A GANCE</a:t>
            </a:r>
            <a:endParaRPr lang="en-US" sz="24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68883" y="3463649"/>
            <a:ext cx="113293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Contact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65058" y="4081874"/>
            <a:ext cx="1140587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Personal Information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65058" y="4884765"/>
            <a:ext cx="114058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Education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68883" y="2843152"/>
            <a:ext cx="113293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At a Glance</a:t>
            </a:r>
            <a:endParaRPr lang="en-US" sz="11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7939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1" y="810592"/>
            <a:ext cx="12192000" cy="866267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Connector 62"/>
          <p:cNvCxnSpPr/>
          <p:nvPr/>
        </p:nvCxnSpPr>
        <p:spPr>
          <a:xfrm>
            <a:off x="-653111" y="855557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-653111" y="1624293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552148" y="2029290"/>
            <a:ext cx="9476199" cy="39959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2"/>
          <a:stretch/>
        </p:blipFill>
        <p:spPr>
          <a:xfrm>
            <a:off x="1023148" y="2015574"/>
            <a:ext cx="5376041" cy="4014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6" name="Rectangle 55"/>
          <p:cNvSpPr/>
          <p:nvPr/>
        </p:nvSpPr>
        <p:spPr>
          <a:xfrm rot="16200000">
            <a:off x="-2696928" y="2815931"/>
            <a:ext cx="6864559" cy="1232698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1308407" y="-228600"/>
            <a:ext cx="2245" cy="731520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16200000">
            <a:off x="-3498322" y="3429000"/>
            <a:ext cx="73152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96230" y="6527533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Questions / Comments?  Contact our Webmaster</a:t>
            </a:r>
            <a:endParaRPr lang="en-US" sz="11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295928" y="188544"/>
            <a:ext cx="11723489" cy="307777"/>
            <a:chOff x="295928" y="188544"/>
            <a:chExt cx="11723489" cy="307777"/>
          </a:xfrm>
        </p:grpSpPr>
        <p:sp>
          <p:nvSpPr>
            <p:cNvPr id="20" name="Rounded Rectangle 19"/>
            <p:cNvSpPr/>
            <p:nvPr/>
          </p:nvSpPr>
          <p:spPr>
            <a:xfrm>
              <a:off x="10315052" y="201680"/>
              <a:ext cx="1701133" cy="281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6" name="Picture 2" descr="Image result for search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16206" y="190827"/>
              <a:ext cx="303211" cy="303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TextBox 23"/>
            <p:cNvSpPr txBox="1"/>
            <p:nvPr/>
          </p:nvSpPr>
          <p:spPr>
            <a:xfrm>
              <a:off x="546462" y="188544"/>
              <a:ext cx="7056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 HOME</a:t>
              </a:r>
              <a:endParaRPr lang="en-US" sz="1400" b="1" dirty="0"/>
            </a:p>
          </p:txBody>
        </p:sp>
        <p:pic>
          <p:nvPicPr>
            <p:cNvPr id="1028" name="Picture 4" descr="Image result for back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928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TextBox 27"/>
            <p:cNvSpPr txBox="1"/>
            <p:nvPr/>
          </p:nvSpPr>
          <p:spPr>
            <a:xfrm>
              <a:off x="10347711" y="188544"/>
              <a:ext cx="6806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Search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pic>
        <p:nvPicPr>
          <p:cNvPr id="36" name="Picture 3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2342919" y="2015574"/>
            <a:ext cx="2935078" cy="40233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1" name="Rectangle 40"/>
          <p:cNvSpPr/>
          <p:nvPr/>
        </p:nvSpPr>
        <p:spPr>
          <a:xfrm>
            <a:off x="7051076" y="2478673"/>
            <a:ext cx="24817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Phone:</a:t>
            </a:r>
            <a:endParaRPr lang="en-US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r>
              <a:rPr lang="en-US" sz="14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940.565.3952 /  940.367.2882</a:t>
            </a:r>
          </a:p>
        </p:txBody>
      </p:sp>
      <p:sp>
        <p:nvSpPr>
          <p:cNvPr id="42" name="Rectangle 41"/>
          <p:cNvSpPr/>
          <p:nvPr/>
        </p:nvSpPr>
        <p:spPr>
          <a:xfrm>
            <a:off x="7051076" y="3296853"/>
            <a:ext cx="16899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Email:</a:t>
            </a:r>
            <a:endParaRPr lang="en-US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r>
              <a:rPr lang="en-US" sz="14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Burggren@unt.edu</a:t>
            </a:r>
          </a:p>
        </p:txBody>
      </p:sp>
      <p:sp>
        <p:nvSpPr>
          <p:cNvPr id="43" name="Rectangle 42"/>
          <p:cNvSpPr/>
          <p:nvPr/>
        </p:nvSpPr>
        <p:spPr>
          <a:xfrm>
            <a:off x="7051076" y="4115033"/>
            <a:ext cx="2946191" cy="12311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Address:</a:t>
            </a:r>
          </a:p>
          <a:p>
            <a:r>
              <a:rPr lang="en-US" sz="14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University of North Texas</a:t>
            </a:r>
          </a:p>
          <a:p>
            <a:r>
              <a:rPr lang="en-US" sz="14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Department of Biological Sciences </a:t>
            </a:r>
          </a:p>
          <a:p>
            <a:r>
              <a:rPr lang="en-US" sz="14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1155 Union Circle #305220</a:t>
            </a:r>
          </a:p>
          <a:p>
            <a:r>
              <a:rPr lang="en-US" sz="14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Denton, TX 76203-5017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432526" y="1012893"/>
            <a:ext cx="15958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CONTACT</a:t>
            </a:r>
            <a:endParaRPr lang="en-US" sz="24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>
          <a:xfrm>
            <a:off x="23297" y="531670"/>
            <a:ext cx="1424111" cy="1424110"/>
            <a:chOff x="5000817" y="54430"/>
            <a:chExt cx="1600200" cy="1600200"/>
          </a:xfrm>
        </p:grpSpPr>
        <p:sp>
          <p:nvSpPr>
            <p:cNvPr id="12" name="Oval 11"/>
            <p:cNvSpPr/>
            <p:nvPr/>
          </p:nvSpPr>
          <p:spPr>
            <a:xfrm>
              <a:off x="5000817" y="54430"/>
              <a:ext cx="1600200" cy="1600200"/>
            </a:xfrm>
            <a:prstGeom prst="ellipse">
              <a:avLst/>
            </a:prstGeom>
            <a:gradFill flip="none" rotWithShape="1">
              <a:gsLst>
                <a:gs pos="100000">
                  <a:schemeClr val="tx1"/>
                </a:gs>
                <a:gs pos="0">
                  <a:srgbClr val="00AB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1" name="TextBox 66"/>
            <p:cNvSpPr txBox="1">
              <a:spLocks noChangeArrowheads="1"/>
            </p:cNvSpPr>
            <p:nvPr/>
          </p:nvSpPr>
          <p:spPr bwMode="auto">
            <a:xfrm>
              <a:off x="5121013" y="323193"/>
              <a:ext cx="1359806" cy="726249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rPr>
                <a:t>Warren Burggren</a:t>
              </a:r>
              <a:endParaRPr lang="en-US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141389" y="1040547"/>
              <a:ext cx="1277421" cy="2939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i="1" dirty="0" smtClean="0">
                  <a:solidFill>
                    <a:schemeClr val="bg1"/>
                  </a:solidFill>
                </a:rPr>
                <a:t>Curriculum Vitae</a:t>
              </a:r>
            </a:p>
          </p:txBody>
        </p:sp>
      </p:grpSp>
      <p:sp>
        <p:nvSpPr>
          <p:cNvPr id="32" name="Rectangle 31"/>
          <p:cNvSpPr/>
          <p:nvPr/>
        </p:nvSpPr>
        <p:spPr>
          <a:xfrm>
            <a:off x="2999022" y="1012893"/>
            <a:ext cx="160492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8883" y="3463649"/>
            <a:ext cx="113293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Contact</a:t>
            </a:r>
            <a:endParaRPr lang="en-US" sz="11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65058" y="4081874"/>
            <a:ext cx="1140587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Personal Information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65058" y="4884765"/>
            <a:ext cx="114058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Education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8883" y="2843152"/>
            <a:ext cx="113293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At a Glance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8067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1" y="810592"/>
            <a:ext cx="12192000" cy="866267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-653111" y="855557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653111" y="1624293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552148" y="2029290"/>
            <a:ext cx="9476199" cy="39959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2"/>
          <a:stretch/>
        </p:blipFill>
        <p:spPr>
          <a:xfrm>
            <a:off x="1023148" y="2015574"/>
            <a:ext cx="5376041" cy="4014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6" name="Rectangle 55"/>
          <p:cNvSpPr/>
          <p:nvPr/>
        </p:nvSpPr>
        <p:spPr>
          <a:xfrm rot="16200000">
            <a:off x="-2696928" y="2815931"/>
            <a:ext cx="6864559" cy="1232698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1308407" y="-228600"/>
            <a:ext cx="2245" cy="731520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16200000">
            <a:off x="-3498322" y="3429000"/>
            <a:ext cx="73152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96230" y="6527533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Questions / Comments?  Contact our Webmaster</a:t>
            </a:r>
            <a:endParaRPr lang="en-US" sz="11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295928" y="188544"/>
            <a:ext cx="11723489" cy="307777"/>
            <a:chOff x="295928" y="188544"/>
            <a:chExt cx="11723489" cy="307777"/>
          </a:xfrm>
        </p:grpSpPr>
        <p:sp>
          <p:nvSpPr>
            <p:cNvPr id="20" name="Rounded Rectangle 19"/>
            <p:cNvSpPr/>
            <p:nvPr/>
          </p:nvSpPr>
          <p:spPr>
            <a:xfrm>
              <a:off x="10315052" y="201680"/>
              <a:ext cx="1701133" cy="281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6" name="Picture 2" descr="Image result for search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16206" y="190827"/>
              <a:ext cx="303211" cy="303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TextBox 23"/>
            <p:cNvSpPr txBox="1"/>
            <p:nvPr/>
          </p:nvSpPr>
          <p:spPr>
            <a:xfrm>
              <a:off x="546462" y="188544"/>
              <a:ext cx="7056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 HOME</a:t>
              </a:r>
              <a:endParaRPr lang="en-US" sz="1400" b="1" dirty="0"/>
            </a:p>
          </p:txBody>
        </p:sp>
        <p:pic>
          <p:nvPicPr>
            <p:cNvPr id="1028" name="Picture 4" descr="Image result for back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928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TextBox 27"/>
            <p:cNvSpPr txBox="1"/>
            <p:nvPr/>
          </p:nvSpPr>
          <p:spPr>
            <a:xfrm>
              <a:off x="10347711" y="188544"/>
              <a:ext cx="6806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Search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pic>
        <p:nvPicPr>
          <p:cNvPr id="36" name="Picture 3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2342919" y="2015574"/>
            <a:ext cx="2935078" cy="40233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1" name="Rectangle 40"/>
          <p:cNvSpPr/>
          <p:nvPr/>
        </p:nvSpPr>
        <p:spPr>
          <a:xfrm>
            <a:off x="7051076" y="2478673"/>
            <a:ext cx="16537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Date of Birth:</a:t>
            </a:r>
            <a:endParaRPr lang="en-US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r>
              <a:rPr lang="en-US" sz="14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August 14</a:t>
            </a:r>
            <a:r>
              <a:rPr lang="en-US" sz="1400" baseline="300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th</a:t>
            </a:r>
            <a:r>
              <a:rPr lang="en-US" sz="14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 1951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7051076" y="3296853"/>
            <a:ext cx="23573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Place of Birth:</a:t>
            </a:r>
            <a:endParaRPr lang="en-US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r>
              <a:rPr lang="en-US" sz="14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Edmonton, Alberta, Canada</a:t>
            </a:r>
          </a:p>
        </p:txBody>
      </p:sp>
      <p:sp>
        <p:nvSpPr>
          <p:cNvPr id="48" name="Rectangle 47"/>
          <p:cNvSpPr/>
          <p:nvPr/>
        </p:nvSpPr>
        <p:spPr>
          <a:xfrm>
            <a:off x="7025969" y="1012893"/>
            <a:ext cx="40023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PERSONAL INFORMATION</a:t>
            </a:r>
            <a:endParaRPr lang="en-US" sz="24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>
          <a:xfrm>
            <a:off x="23297" y="531670"/>
            <a:ext cx="1424111" cy="1424110"/>
            <a:chOff x="5000817" y="54430"/>
            <a:chExt cx="1600200" cy="1600200"/>
          </a:xfrm>
        </p:grpSpPr>
        <p:sp>
          <p:nvSpPr>
            <p:cNvPr id="12" name="Oval 11"/>
            <p:cNvSpPr/>
            <p:nvPr/>
          </p:nvSpPr>
          <p:spPr>
            <a:xfrm>
              <a:off x="5000817" y="54430"/>
              <a:ext cx="1600200" cy="1600200"/>
            </a:xfrm>
            <a:prstGeom prst="ellipse">
              <a:avLst/>
            </a:prstGeom>
            <a:gradFill flip="none" rotWithShape="1">
              <a:gsLst>
                <a:gs pos="100000">
                  <a:schemeClr val="tx1"/>
                </a:gs>
                <a:gs pos="0">
                  <a:srgbClr val="00AB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1" name="TextBox 66"/>
            <p:cNvSpPr txBox="1">
              <a:spLocks noChangeArrowheads="1"/>
            </p:cNvSpPr>
            <p:nvPr/>
          </p:nvSpPr>
          <p:spPr bwMode="auto">
            <a:xfrm>
              <a:off x="5121013" y="323193"/>
              <a:ext cx="1359806" cy="726249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rPr>
                <a:t>Warren Burggren</a:t>
              </a:r>
              <a:endParaRPr lang="en-US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141389" y="1040547"/>
              <a:ext cx="1277421" cy="2939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i="1" dirty="0" smtClean="0">
                  <a:solidFill>
                    <a:schemeClr val="bg1"/>
                  </a:solidFill>
                </a:rPr>
                <a:t>Curriculum Vitae</a:t>
              </a:r>
            </a:p>
          </p:txBody>
        </p:sp>
      </p:grpSp>
      <p:sp>
        <p:nvSpPr>
          <p:cNvPr id="37" name="Rectangle 36"/>
          <p:cNvSpPr/>
          <p:nvPr/>
        </p:nvSpPr>
        <p:spPr>
          <a:xfrm>
            <a:off x="7040158" y="4199113"/>
            <a:ext cx="19127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Citizenship:</a:t>
            </a:r>
          </a:p>
          <a:p>
            <a:r>
              <a:rPr lang="en-US" sz="14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Canadian &amp; American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040158" y="5101373"/>
            <a:ext cx="23453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Marital Status:</a:t>
            </a:r>
          </a:p>
          <a:p>
            <a:r>
              <a:rPr lang="en-US" sz="14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Married, 3 daughters, 1 son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999022" y="1012893"/>
            <a:ext cx="160492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68883" y="3463649"/>
            <a:ext cx="113293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Contact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65058" y="4081874"/>
            <a:ext cx="1140587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Personal Information</a:t>
            </a:r>
            <a:endParaRPr lang="en-US" sz="11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65058" y="4884765"/>
            <a:ext cx="114058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Education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68883" y="2843152"/>
            <a:ext cx="113293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At a Glance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790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1" y="810592"/>
            <a:ext cx="12192000" cy="866267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/>
          <p:nvPr/>
        </p:nvCxnSpPr>
        <p:spPr>
          <a:xfrm>
            <a:off x="-653111" y="855557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-653111" y="1624293"/>
            <a:ext cx="137160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552148" y="2029290"/>
            <a:ext cx="9476199" cy="39959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2"/>
          <a:stretch/>
        </p:blipFill>
        <p:spPr>
          <a:xfrm>
            <a:off x="1023148" y="2015574"/>
            <a:ext cx="5376041" cy="4014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6" name="Rectangle 55"/>
          <p:cNvSpPr/>
          <p:nvPr/>
        </p:nvSpPr>
        <p:spPr>
          <a:xfrm rot="16200000">
            <a:off x="-2696928" y="2815931"/>
            <a:ext cx="6864559" cy="1232698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1308407" y="-228600"/>
            <a:ext cx="2245" cy="731520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16200000">
            <a:off x="-3498322" y="3429000"/>
            <a:ext cx="7315200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96230" y="6527533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Questions / Comments?  Contact our Webmaster</a:t>
            </a:r>
            <a:endParaRPr lang="en-US" sz="11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295928" y="188544"/>
            <a:ext cx="11723489" cy="307777"/>
            <a:chOff x="295928" y="188544"/>
            <a:chExt cx="11723489" cy="307777"/>
          </a:xfrm>
        </p:grpSpPr>
        <p:sp>
          <p:nvSpPr>
            <p:cNvPr id="20" name="Rounded Rectangle 19"/>
            <p:cNvSpPr/>
            <p:nvPr/>
          </p:nvSpPr>
          <p:spPr>
            <a:xfrm>
              <a:off x="10315052" y="201680"/>
              <a:ext cx="1701133" cy="281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6" name="Picture 2" descr="Image result for search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16206" y="190827"/>
              <a:ext cx="303211" cy="303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TextBox 23"/>
            <p:cNvSpPr txBox="1"/>
            <p:nvPr/>
          </p:nvSpPr>
          <p:spPr>
            <a:xfrm>
              <a:off x="546462" y="188544"/>
              <a:ext cx="7056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 HOME</a:t>
              </a:r>
              <a:endParaRPr lang="en-US" sz="1400" b="1" dirty="0"/>
            </a:p>
          </p:txBody>
        </p:sp>
        <p:pic>
          <p:nvPicPr>
            <p:cNvPr id="1028" name="Picture 4" descr="Image result for back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928" y="191556"/>
              <a:ext cx="301752" cy="301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TextBox 27"/>
            <p:cNvSpPr txBox="1"/>
            <p:nvPr/>
          </p:nvSpPr>
          <p:spPr>
            <a:xfrm>
              <a:off x="10347711" y="188544"/>
              <a:ext cx="6806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>
                      <a:lumMod val="85000"/>
                    </a:schemeClr>
                  </a:solidFill>
                </a:rPr>
                <a:t>Search</a:t>
              </a:r>
              <a:endParaRPr lang="en-US" sz="14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pic>
        <p:nvPicPr>
          <p:cNvPr id="36" name="Picture 3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2342919" y="2015574"/>
            <a:ext cx="2935078" cy="40233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7" name="Rectangle 46"/>
          <p:cNvSpPr/>
          <p:nvPr/>
        </p:nvSpPr>
        <p:spPr>
          <a:xfrm>
            <a:off x="2999022" y="1012893"/>
            <a:ext cx="160492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085828" y="1012893"/>
            <a:ext cx="19425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EDUCATION</a:t>
            </a:r>
            <a:endParaRPr lang="en-US" sz="24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>
          <a:xfrm>
            <a:off x="23297" y="531670"/>
            <a:ext cx="1424111" cy="1424110"/>
            <a:chOff x="5000817" y="54430"/>
            <a:chExt cx="1600200" cy="1600200"/>
          </a:xfrm>
        </p:grpSpPr>
        <p:sp>
          <p:nvSpPr>
            <p:cNvPr id="12" name="Oval 11"/>
            <p:cNvSpPr/>
            <p:nvPr/>
          </p:nvSpPr>
          <p:spPr>
            <a:xfrm>
              <a:off x="5000817" y="54430"/>
              <a:ext cx="1600200" cy="1600200"/>
            </a:xfrm>
            <a:prstGeom prst="ellipse">
              <a:avLst/>
            </a:prstGeom>
            <a:gradFill flip="none" rotWithShape="1">
              <a:gsLst>
                <a:gs pos="100000">
                  <a:schemeClr val="tx1"/>
                </a:gs>
                <a:gs pos="0">
                  <a:srgbClr val="00AB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1" name="TextBox 66"/>
            <p:cNvSpPr txBox="1">
              <a:spLocks noChangeArrowheads="1"/>
            </p:cNvSpPr>
            <p:nvPr/>
          </p:nvSpPr>
          <p:spPr bwMode="auto">
            <a:xfrm>
              <a:off x="5121013" y="323193"/>
              <a:ext cx="1359806" cy="726249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rPr>
                <a:t>Warren Burggren</a:t>
              </a:r>
              <a:endParaRPr lang="en-US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141389" y="1040547"/>
              <a:ext cx="1277421" cy="2939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i="1" dirty="0" smtClean="0">
                  <a:solidFill>
                    <a:schemeClr val="bg1"/>
                  </a:solidFill>
                </a:rPr>
                <a:t>Curriculum Vitae</a:t>
              </a:r>
            </a:p>
          </p:txBody>
        </p:sp>
      </p:grpSp>
      <p:sp>
        <p:nvSpPr>
          <p:cNvPr id="31" name="Rectangle 30"/>
          <p:cNvSpPr/>
          <p:nvPr/>
        </p:nvSpPr>
        <p:spPr>
          <a:xfrm>
            <a:off x="8524372" y="2548281"/>
            <a:ext cx="292621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0" dirty="0" smtClean="0">
                <a:solidFill>
                  <a:schemeClr val="tx1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Ph.D. in Physiology </a:t>
            </a:r>
            <a:endParaRPr lang="en-US" sz="1400" dirty="0" smtClean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r>
              <a:rPr lang="en-US" sz="14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School of Biological Sciences </a:t>
            </a:r>
          </a:p>
          <a:p>
            <a:r>
              <a:rPr lang="en-US" sz="14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University of East Anglia </a:t>
            </a:r>
          </a:p>
          <a:p>
            <a:r>
              <a:rPr lang="en-US" sz="14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Norwich, England</a:t>
            </a:r>
          </a:p>
        </p:txBody>
      </p:sp>
      <p:sp>
        <p:nvSpPr>
          <p:cNvPr id="32" name="Rectangle 31"/>
          <p:cNvSpPr/>
          <p:nvPr/>
        </p:nvSpPr>
        <p:spPr>
          <a:xfrm>
            <a:off x="8524372" y="4120529"/>
            <a:ext cx="248159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B.Sc. </a:t>
            </a:r>
            <a:r>
              <a:rPr lang="en-US" sz="1400" dirty="0" smtClean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in Biology 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(1</a:t>
            </a:r>
            <a:r>
              <a:rPr lang="en-US" sz="1400" baseline="30000" dirty="0" smtClean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st</a:t>
            </a:r>
            <a:r>
              <a:rPr lang="en-US" sz="1400" dirty="0" smtClean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 Class </a:t>
            </a:r>
            <a:r>
              <a:rPr lang="en-US" sz="1400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Honors) </a:t>
            </a:r>
            <a:endParaRPr lang="en-US" sz="1400" dirty="0" smtClean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r>
              <a:rPr lang="en-US" sz="14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Department of Biology </a:t>
            </a:r>
          </a:p>
          <a:p>
            <a:r>
              <a:rPr lang="en-US" sz="14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University of Calgary </a:t>
            </a:r>
          </a:p>
          <a:p>
            <a:r>
              <a:rPr lang="en-US" sz="14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Alberta, Canada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6191342" y="2796572"/>
            <a:ext cx="2189378" cy="549859"/>
            <a:chOff x="4466898" y="3681343"/>
            <a:chExt cx="2189378" cy="549859"/>
          </a:xfrm>
        </p:grpSpPr>
        <p:sp>
          <p:nvSpPr>
            <p:cNvPr id="34" name="Rectangle 33"/>
            <p:cNvSpPr/>
            <p:nvPr/>
          </p:nvSpPr>
          <p:spPr>
            <a:xfrm>
              <a:off x="4941116" y="3681343"/>
              <a:ext cx="1715159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6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1973 – 1976</a:t>
              </a:r>
              <a:endParaRPr lang="en-US" sz="16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466898" y="3892648"/>
              <a:ext cx="218937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6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Doctoral Degree</a:t>
              </a:r>
              <a:endParaRPr lang="en-US" sz="16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6191342" y="4491930"/>
            <a:ext cx="2189377" cy="549859"/>
            <a:chOff x="4466898" y="3681343"/>
            <a:chExt cx="2189377" cy="549859"/>
          </a:xfrm>
        </p:grpSpPr>
        <p:sp>
          <p:nvSpPr>
            <p:cNvPr id="40" name="Rectangle 39"/>
            <p:cNvSpPr/>
            <p:nvPr/>
          </p:nvSpPr>
          <p:spPr>
            <a:xfrm>
              <a:off x="4941116" y="3681343"/>
              <a:ext cx="1715159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6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1969 – 1973</a:t>
              </a:r>
              <a:endParaRPr lang="en-US" sz="16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466898" y="3892648"/>
              <a:ext cx="218937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/>
              <a:r>
                <a:rPr lang="en-US" sz="1600" b="1" dirty="0" smtClean="0">
                  <a:solidFill>
                    <a:prstClr val="black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Bachelor’s Degree</a:t>
              </a:r>
              <a:endParaRPr lang="en-US" sz="1600" b="1" dirty="0">
                <a:solidFill>
                  <a:prstClr val="black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168883" y="3463649"/>
            <a:ext cx="113293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Contact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65058" y="4081874"/>
            <a:ext cx="1140587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Personal Information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65058" y="4884765"/>
            <a:ext cx="114058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Education</a:t>
            </a:r>
            <a:endParaRPr lang="en-US" sz="11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68883" y="2843152"/>
            <a:ext cx="113293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At a Glance</a:t>
            </a:r>
            <a:endParaRPr lang="en-US" sz="1100" b="1" dirty="0">
              <a:solidFill>
                <a:schemeClr val="accent6">
                  <a:lumMod val="60000"/>
                  <a:lumOff val="4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1603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5942" y="2810238"/>
            <a:ext cx="12583885" cy="1237524"/>
          </a:xfrm>
          <a:prstGeom prst="rect">
            <a:avLst/>
          </a:prstGeom>
          <a:solidFill>
            <a:srgbClr val="F1F8EC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478971" y="2853613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424543" y="4018387"/>
            <a:ext cx="13041086" cy="0"/>
          </a:xfrm>
          <a:prstGeom prst="line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673" y="913235"/>
            <a:ext cx="5619362" cy="4947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68168" y="3075057"/>
            <a:ext cx="1638286" cy="707886"/>
          </a:xfrm>
          <a:prstGeom prst="rect">
            <a:avLst/>
          </a:prstGeom>
          <a:solidFill>
            <a:srgbClr val="008A3E"/>
          </a:solidFill>
          <a:ln>
            <a:solidFill>
              <a:srgbClr val="008A3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</a:t>
            </a:r>
          </a:p>
          <a:p>
            <a:pPr algn="ctr"/>
            <a:r>
              <a:rPr lang="en-US" sz="20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&amp; Research</a:t>
            </a:r>
            <a:endParaRPr lang="en-US" sz="20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61818" y="3228945"/>
            <a:ext cx="172697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Publications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0315052" y="201680"/>
            <a:ext cx="1701133" cy="28150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25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search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6206" y="190827"/>
            <a:ext cx="303211" cy="30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468503" y="6490307"/>
            <a:ext cx="3254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Questions / Comments?  Contact our Webmaster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394543" y="188544"/>
            <a:ext cx="1360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 “Burggren Lab”</a:t>
            </a:r>
            <a:endParaRPr lang="en-US" sz="1400" b="1" dirty="0"/>
          </a:p>
        </p:txBody>
      </p:sp>
      <p:pic>
        <p:nvPicPr>
          <p:cNvPr id="1028" name="Picture 4" descr="Image result for back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90" y="191556"/>
            <a:ext cx="301752" cy="30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0347711" y="188544"/>
            <a:ext cx="680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85000"/>
                  </a:schemeClr>
                </a:solidFill>
              </a:rPr>
              <a:t>Search</a:t>
            </a:r>
            <a:endParaRPr lang="en-US" sz="1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427" y="2286000"/>
            <a:ext cx="2286000" cy="2286000"/>
          </a:xfrm>
          <a:prstGeom prst="ellipse">
            <a:avLst/>
          </a:prstGeom>
          <a:gradFill flip="none" rotWithShape="1">
            <a:gsLst>
              <a:gs pos="100000">
                <a:schemeClr val="tx1"/>
              </a:gs>
              <a:gs pos="0">
                <a:srgbClr val="00AB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1370" y="4168532"/>
            <a:ext cx="1402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Curriculum Vitae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"/>
          <a:stretch/>
        </p:blipFill>
        <p:spPr>
          <a:xfrm>
            <a:off x="622566" y="2702674"/>
            <a:ext cx="1059722" cy="14526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0" name="TextBox 29"/>
          <p:cNvSpPr txBox="1"/>
          <p:nvPr/>
        </p:nvSpPr>
        <p:spPr>
          <a:xfrm>
            <a:off x="428864" y="2396545"/>
            <a:ext cx="1447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Warren Burggren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88589" y="3228945"/>
            <a:ext cx="206800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Administrative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43125" y="3228945"/>
            <a:ext cx="154887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Consulting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45798" y="3228945"/>
            <a:ext cx="14721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About Me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68168" y="3786255"/>
            <a:ext cx="2025930" cy="523220"/>
          </a:xfrm>
          <a:prstGeom prst="rect">
            <a:avLst/>
          </a:prstGeom>
          <a:solidFill>
            <a:srgbClr val="008A3E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1F8EC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Faculty Appointments</a:t>
            </a:r>
            <a:endParaRPr lang="en-US" sz="1400" b="1" dirty="0">
              <a:solidFill>
                <a:srgbClr val="F1F8EC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68168" y="4317587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Teaching &amp; Mentoring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68168" y="4849993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Grants &amp; Extramural Research Activities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168168" y="5384571"/>
            <a:ext cx="2025930" cy="523220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Plenary Lectures, Symposia &amp; Seminars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68168" y="5913903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Honors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168168" y="6227042"/>
            <a:ext cx="2025930" cy="307777"/>
          </a:xfrm>
          <a:prstGeom prst="rect">
            <a:avLst/>
          </a:prstGeom>
          <a:solidFill>
            <a:srgbClr val="F1F8EC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Reviewing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8954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6891</TotalTime>
  <Words>3780</Words>
  <Application>Microsoft Office PowerPoint</Application>
  <PresentationFormat>Widescreen</PresentationFormat>
  <Paragraphs>1007</Paragraphs>
  <Slides>34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Aharoni</vt:lpstr>
      <vt:lpstr>Arial</vt:lpstr>
      <vt:lpstr>Calibri</vt:lpstr>
      <vt:lpstr>Calibri Light</vt:lpstr>
      <vt:lpstr>Helvetica</vt:lpstr>
      <vt:lpstr>Leelawadee</vt:lpstr>
      <vt:lpstr>Trebuchet MS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North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Rojas, Maria</dc:creator>
  <cp:lastModifiedBy>Rojas, Maria</cp:lastModifiedBy>
  <cp:revision>151</cp:revision>
  <dcterms:created xsi:type="dcterms:W3CDTF">2019-01-08T14:51:27Z</dcterms:created>
  <dcterms:modified xsi:type="dcterms:W3CDTF">2019-06-20T17:21:56Z</dcterms:modified>
</cp:coreProperties>
</file>